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85" r:id="rId11"/>
    <p:sldId id="290" r:id="rId12"/>
    <p:sldId id="289"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Calibri" panose="020F0502020204030204" pitchFamily="34" charset="0"/>
      <p:regular r:id="rId16"/>
      <p:bold r:id="rId17"/>
      <p:italic r:id="rId18"/>
      <p:boldItalic r:id="rId19"/>
    </p:embeddedFont>
    <p:embeddedFont>
      <p:font typeface="Clear Sans Bold" panose="020B0604020202020204" charset="0"/>
      <p:regular r:id="rId20"/>
    </p:embeddedFont>
    <p:embeddedFont>
      <p:font typeface="Poppins Bold" panose="020B0604020202020204" charset="0"/>
      <p:regular r:id="rId21"/>
    </p:embeddedFont>
    <p:embeddedFont>
      <p:font typeface="Poppins Medium" panose="000006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C9EF"/>
    <a:srgbClr val="3EDAD8"/>
    <a:srgbClr val="86EA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45"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5640050" cy="8229600"/>
          </a:xfrm>
          <a:prstGeom prst="rect">
            <a:avLst/>
          </a:prstGeom>
          <a:solidFill>
            <a:srgbClr val="2C92D5">
              <a:alpha val="29804"/>
            </a:srgbClr>
          </a:solidFill>
        </p:spPr>
      </p:sp>
      <p:sp>
        <p:nvSpPr>
          <p:cNvPr id="3" name="AutoShape 3"/>
          <p:cNvSpPr/>
          <p:nvPr/>
        </p:nvSpPr>
        <p:spPr>
          <a:xfrm>
            <a:off x="15049500" y="0"/>
            <a:ext cx="3238500" cy="10287000"/>
          </a:xfrm>
          <a:prstGeom prst="rect">
            <a:avLst/>
          </a:prstGeom>
          <a:solidFill>
            <a:srgbClr val="FFFFFF"/>
          </a:solidFill>
        </p:spPr>
      </p:sp>
      <p:pic>
        <p:nvPicPr>
          <p:cNvPr id="4" name="Picture 4"/>
          <p:cNvPicPr>
            <a:picLocks noChangeAspect="1"/>
          </p:cNvPicPr>
          <p:nvPr/>
        </p:nvPicPr>
        <p:blipFill>
          <a:blip r:embed="rId2"/>
          <a:srcRect l="16524" r="16524"/>
          <a:stretch>
            <a:fillRect/>
          </a:stretch>
        </p:blipFill>
        <p:spPr>
          <a:xfrm>
            <a:off x="11749509" y="1028700"/>
            <a:ext cx="5509791" cy="8229600"/>
          </a:xfrm>
          <a:prstGeom prst="rect">
            <a:avLst/>
          </a:prstGeom>
        </p:spPr>
      </p:pic>
      <p:sp>
        <p:nvSpPr>
          <p:cNvPr id="5" name="TextBox 5"/>
          <p:cNvSpPr txBox="1"/>
          <p:nvPr/>
        </p:nvSpPr>
        <p:spPr>
          <a:xfrm>
            <a:off x="1703596" y="5467177"/>
            <a:ext cx="8727658" cy="2904193"/>
          </a:xfrm>
          <a:prstGeom prst="rect">
            <a:avLst/>
          </a:prstGeom>
        </p:spPr>
        <p:txBody>
          <a:bodyPr lIns="0" tIns="0" rIns="0" bIns="0" rtlCol="0" anchor="t">
            <a:spAutoFit/>
          </a:bodyPr>
          <a:lstStyle/>
          <a:p>
            <a:pPr>
              <a:lnSpc>
                <a:spcPts val="4550"/>
              </a:lnSpc>
            </a:pPr>
            <a:r>
              <a:rPr lang="en-US" sz="3500" spc="35" dirty="0" err="1">
                <a:solidFill>
                  <a:srgbClr val="FFFFFF"/>
                </a:solidFill>
                <a:latin typeface="Arimo"/>
              </a:rPr>
              <a:t>Thành</a:t>
            </a:r>
            <a:r>
              <a:rPr lang="en-US" sz="3500" spc="35" dirty="0">
                <a:solidFill>
                  <a:srgbClr val="FFFFFF"/>
                </a:solidFill>
                <a:latin typeface="Arimo"/>
              </a:rPr>
              <a:t> </a:t>
            </a:r>
            <a:r>
              <a:rPr lang="en-US" sz="3500" spc="35" dirty="0" err="1">
                <a:solidFill>
                  <a:srgbClr val="FFFFFF"/>
                </a:solidFill>
                <a:latin typeface="Arimo"/>
              </a:rPr>
              <a:t>viên</a:t>
            </a:r>
            <a:r>
              <a:rPr lang="en-US" sz="3500" spc="35" dirty="0">
                <a:solidFill>
                  <a:srgbClr val="FFFFFF"/>
                </a:solidFill>
                <a:latin typeface="Arimo"/>
              </a:rPr>
              <a:t>:</a:t>
            </a:r>
          </a:p>
          <a:p>
            <a:pPr>
              <a:lnSpc>
                <a:spcPts val="4550"/>
              </a:lnSpc>
            </a:pPr>
            <a:r>
              <a:rPr lang="en-US" sz="3500" spc="35">
                <a:solidFill>
                  <a:srgbClr val="FFFFFF"/>
                </a:solidFill>
                <a:latin typeface="Arimo"/>
              </a:rPr>
              <a:t>1. Nguyễn </a:t>
            </a:r>
            <a:r>
              <a:rPr lang="en-US" sz="3500" spc="35" dirty="0" err="1">
                <a:solidFill>
                  <a:srgbClr val="FFFFFF"/>
                </a:solidFill>
                <a:latin typeface="Arimo"/>
              </a:rPr>
              <a:t>Văn</a:t>
            </a:r>
            <a:r>
              <a:rPr lang="en-US" sz="3500" spc="35" dirty="0">
                <a:solidFill>
                  <a:srgbClr val="FFFFFF"/>
                </a:solidFill>
                <a:latin typeface="Arimo"/>
              </a:rPr>
              <a:t> Quang</a:t>
            </a:r>
          </a:p>
          <a:p>
            <a:pPr>
              <a:lnSpc>
                <a:spcPts val="4550"/>
              </a:lnSpc>
            </a:pPr>
            <a:r>
              <a:rPr lang="en-US" sz="3500" spc="35">
                <a:solidFill>
                  <a:srgbClr val="FFFFFF"/>
                </a:solidFill>
                <a:latin typeface="Arimo"/>
              </a:rPr>
              <a:t>2. Nguyễn </a:t>
            </a:r>
            <a:r>
              <a:rPr lang="en-US" sz="3500" spc="35" dirty="0" err="1">
                <a:solidFill>
                  <a:srgbClr val="FFFFFF"/>
                </a:solidFill>
                <a:latin typeface="Arimo"/>
              </a:rPr>
              <a:t>Công</a:t>
            </a:r>
            <a:r>
              <a:rPr lang="en-US" sz="3500" spc="35" dirty="0">
                <a:solidFill>
                  <a:srgbClr val="FFFFFF"/>
                </a:solidFill>
                <a:latin typeface="Arimo"/>
              </a:rPr>
              <a:t> </a:t>
            </a:r>
            <a:r>
              <a:rPr lang="en-US" sz="3500" spc="35" dirty="0" err="1">
                <a:solidFill>
                  <a:srgbClr val="FFFFFF"/>
                </a:solidFill>
                <a:latin typeface="Arimo"/>
              </a:rPr>
              <a:t>Đạt</a:t>
            </a:r>
            <a:endParaRPr lang="en-US" sz="3500" spc="35" dirty="0">
              <a:solidFill>
                <a:srgbClr val="FFFFFF"/>
              </a:solidFill>
              <a:latin typeface="Arimo"/>
            </a:endParaRPr>
          </a:p>
          <a:p>
            <a:pPr>
              <a:lnSpc>
                <a:spcPts val="4550"/>
              </a:lnSpc>
            </a:pPr>
            <a:r>
              <a:rPr lang="en-US" sz="3500" spc="35">
                <a:solidFill>
                  <a:srgbClr val="FFFFFF"/>
                </a:solidFill>
                <a:latin typeface="Arimo"/>
              </a:rPr>
              <a:t>3. Nguyễn </a:t>
            </a:r>
            <a:r>
              <a:rPr lang="en-US" sz="3500" spc="35" dirty="0" err="1">
                <a:solidFill>
                  <a:srgbClr val="FFFFFF"/>
                </a:solidFill>
                <a:latin typeface="Arimo"/>
              </a:rPr>
              <a:t>Nhựt</a:t>
            </a:r>
            <a:r>
              <a:rPr lang="en-US" sz="3500" spc="35" dirty="0">
                <a:solidFill>
                  <a:srgbClr val="FFFFFF"/>
                </a:solidFill>
                <a:latin typeface="Arimo"/>
              </a:rPr>
              <a:t> Á </a:t>
            </a:r>
            <a:r>
              <a:rPr lang="en-US" sz="3500" spc="35" dirty="0" err="1">
                <a:solidFill>
                  <a:srgbClr val="FFFFFF"/>
                </a:solidFill>
                <a:latin typeface="Arimo"/>
              </a:rPr>
              <a:t>Tiên</a:t>
            </a:r>
            <a:endParaRPr lang="en-US" sz="3500" spc="35" dirty="0">
              <a:solidFill>
                <a:srgbClr val="FFFFFF"/>
              </a:solidFill>
              <a:latin typeface="Arimo"/>
            </a:endParaRPr>
          </a:p>
          <a:p>
            <a:pPr>
              <a:lnSpc>
                <a:spcPts val="4550"/>
              </a:lnSpc>
            </a:pPr>
            <a:r>
              <a:rPr lang="en-US" sz="3500" spc="35">
                <a:solidFill>
                  <a:srgbClr val="FFFFFF"/>
                </a:solidFill>
                <a:latin typeface="Arimo"/>
              </a:rPr>
              <a:t>4. Nguyễn </a:t>
            </a:r>
            <a:r>
              <a:rPr lang="en-US" sz="3500" spc="35" dirty="0" err="1">
                <a:solidFill>
                  <a:srgbClr val="FFFFFF"/>
                </a:solidFill>
                <a:latin typeface="Arimo"/>
              </a:rPr>
              <a:t>Vũ</a:t>
            </a:r>
            <a:r>
              <a:rPr lang="en-US" sz="3500" spc="35" dirty="0">
                <a:solidFill>
                  <a:srgbClr val="FFFFFF"/>
                </a:solidFill>
                <a:latin typeface="Arimo"/>
              </a:rPr>
              <a:t> </a:t>
            </a:r>
            <a:r>
              <a:rPr lang="en-US" sz="3500" spc="35" dirty="0" err="1">
                <a:solidFill>
                  <a:srgbClr val="FFFFFF"/>
                </a:solidFill>
                <a:latin typeface="Arimo"/>
              </a:rPr>
              <a:t>Đức</a:t>
            </a:r>
            <a:r>
              <a:rPr lang="en-US" sz="3500" spc="35" dirty="0">
                <a:solidFill>
                  <a:srgbClr val="FFFFFF"/>
                </a:solidFill>
                <a:latin typeface="Arimo"/>
              </a:rPr>
              <a:t> Minh</a:t>
            </a:r>
          </a:p>
        </p:txBody>
      </p:sp>
      <p:grpSp>
        <p:nvGrpSpPr>
          <p:cNvPr id="6" name="Group 6"/>
          <p:cNvGrpSpPr/>
          <p:nvPr/>
        </p:nvGrpSpPr>
        <p:grpSpPr>
          <a:xfrm>
            <a:off x="1703596" y="1817688"/>
            <a:ext cx="9307209" cy="4073808"/>
            <a:chOff x="0" y="0"/>
            <a:chExt cx="12409612" cy="2983230"/>
          </a:xfrm>
        </p:grpSpPr>
        <p:sp>
          <p:nvSpPr>
            <p:cNvPr id="7" name="TextBox 7"/>
            <p:cNvSpPr txBox="1"/>
            <p:nvPr/>
          </p:nvSpPr>
          <p:spPr>
            <a:xfrm>
              <a:off x="0" y="844550"/>
              <a:ext cx="12409612" cy="1545590"/>
            </a:xfrm>
            <a:prstGeom prst="rect">
              <a:avLst/>
            </a:prstGeom>
          </p:spPr>
          <p:txBody>
            <a:bodyPr lIns="0" tIns="0" rIns="0" bIns="0" rtlCol="0" anchor="t">
              <a:spAutoFit/>
            </a:bodyPr>
            <a:lstStyle/>
            <a:p>
              <a:pPr>
                <a:lnSpc>
                  <a:spcPts val="8827"/>
                </a:lnSpc>
              </a:pPr>
              <a:r>
                <a:rPr lang="en-US" sz="8025" dirty="0">
                  <a:solidFill>
                    <a:srgbClr val="FFFFFF"/>
                  </a:solidFill>
                  <a:latin typeface="Clear Sans Bold Bold"/>
                </a:rPr>
                <a:t>SPRING SECURITY </a:t>
              </a:r>
            </a:p>
          </p:txBody>
        </p:sp>
        <p:sp>
          <p:nvSpPr>
            <p:cNvPr id="8" name="TextBox 8"/>
            <p:cNvSpPr txBox="1"/>
            <p:nvPr/>
          </p:nvSpPr>
          <p:spPr>
            <a:xfrm>
              <a:off x="0" y="-47625"/>
              <a:ext cx="12409612" cy="609812"/>
            </a:xfrm>
            <a:prstGeom prst="rect">
              <a:avLst/>
            </a:prstGeom>
          </p:spPr>
          <p:txBody>
            <a:bodyPr lIns="0" tIns="0" rIns="0" bIns="0" rtlCol="0" anchor="t">
              <a:spAutoFit/>
            </a:bodyPr>
            <a:lstStyle/>
            <a:p>
              <a:pPr>
                <a:lnSpc>
                  <a:spcPts val="3640"/>
                </a:lnSpc>
              </a:pPr>
              <a:r>
                <a:rPr lang="en-US" sz="2800" spc="420" dirty="0">
                  <a:solidFill>
                    <a:srgbClr val="FFFFFF"/>
                  </a:solidFill>
                  <a:latin typeface="Arimo"/>
                </a:rPr>
                <a:t>NHÓM 11</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AutoShape 2"/>
          <p:cNvSpPr/>
          <p:nvPr/>
        </p:nvSpPr>
        <p:spPr>
          <a:xfrm>
            <a:off x="0" y="0"/>
            <a:ext cx="3238500" cy="10287000"/>
          </a:xfrm>
          <a:prstGeom prst="rect">
            <a:avLst/>
          </a:prstGeom>
          <a:solidFill>
            <a:srgbClr val="FFFFFF"/>
          </a:solidFill>
        </p:spPr>
      </p:sp>
      <p:sp>
        <p:nvSpPr>
          <p:cNvPr id="3" name="AutoShape 3"/>
          <p:cNvSpPr/>
          <p:nvPr/>
        </p:nvSpPr>
        <p:spPr>
          <a:xfrm>
            <a:off x="2254596" y="1028700"/>
            <a:ext cx="15004704" cy="8229600"/>
          </a:xfrm>
          <a:prstGeom prst="rect">
            <a:avLst/>
          </a:prstGeom>
          <a:solidFill>
            <a:srgbClr val="2C92D5">
              <a:alpha val="29804"/>
            </a:srgbClr>
          </a:solidFill>
        </p:spPr>
      </p:sp>
      <p:sp>
        <p:nvSpPr>
          <p:cNvPr id="4" name="TextBox 4"/>
          <p:cNvSpPr txBox="1"/>
          <p:nvPr/>
        </p:nvSpPr>
        <p:spPr>
          <a:xfrm>
            <a:off x="3821650" y="2066783"/>
            <a:ext cx="8727658" cy="761048"/>
          </a:xfrm>
          <a:prstGeom prst="rect">
            <a:avLst/>
          </a:prstGeom>
        </p:spPr>
        <p:txBody>
          <a:bodyPr lIns="0" tIns="0" rIns="0" bIns="0" rtlCol="0" anchor="t">
            <a:spAutoFit/>
          </a:bodyPr>
          <a:lstStyle/>
          <a:p>
            <a:pPr algn="just">
              <a:lnSpc>
                <a:spcPts val="5692"/>
              </a:lnSpc>
            </a:pPr>
            <a:r>
              <a:rPr lang="en-US" sz="5175" dirty="0">
                <a:solidFill>
                  <a:srgbClr val="FFFFFF"/>
                </a:solidFill>
                <a:latin typeface="Arimo Bold"/>
              </a:rPr>
              <a:t>4. </a:t>
            </a:r>
            <a:r>
              <a:rPr lang="en-US" sz="5175" dirty="0" err="1">
                <a:solidFill>
                  <a:srgbClr val="FFFFFF"/>
                </a:solidFill>
                <a:latin typeface="Arimo Bold"/>
              </a:rPr>
              <a:t>Xử</a:t>
            </a:r>
            <a:r>
              <a:rPr lang="en-US" sz="5175" dirty="0">
                <a:solidFill>
                  <a:srgbClr val="FFFFFF"/>
                </a:solidFill>
                <a:latin typeface="Arimo Bold"/>
              </a:rPr>
              <a:t> </a:t>
            </a:r>
            <a:r>
              <a:rPr lang="en-US" sz="5175" dirty="0" err="1">
                <a:solidFill>
                  <a:srgbClr val="FFFFFF"/>
                </a:solidFill>
                <a:latin typeface="Arimo Bold"/>
              </a:rPr>
              <a:t>lí</a:t>
            </a:r>
            <a:r>
              <a:rPr lang="en-US" sz="5175" dirty="0">
                <a:solidFill>
                  <a:srgbClr val="FFFFFF"/>
                </a:solidFill>
                <a:latin typeface="Arimo Bold"/>
              </a:rPr>
              <a:t> </a:t>
            </a:r>
            <a:r>
              <a:rPr lang="en-US" sz="5175" dirty="0" err="1">
                <a:solidFill>
                  <a:srgbClr val="FFFFFF"/>
                </a:solidFill>
                <a:latin typeface="Arimo Bold"/>
              </a:rPr>
              <a:t>mật</a:t>
            </a:r>
            <a:r>
              <a:rPr lang="en-US" sz="5175" dirty="0">
                <a:solidFill>
                  <a:srgbClr val="FFFFFF"/>
                </a:solidFill>
                <a:latin typeface="Arimo Bold"/>
              </a:rPr>
              <a:t> </a:t>
            </a:r>
            <a:r>
              <a:rPr lang="en-US" sz="5175" dirty="0" err="1">
                <a:solidFill>
                  <a:srgbClr val="FFFFFF"/>
                </a:solidFill>
                <a:latin typeface="Arimo Bold"/>
              </a:rPr>
              <a:t>khẩu</a:t>
            </a:r>
            <a:r>
              <a:rPr lang="en-US" sz="5175" dirty="0">
                <a:solidFill>
                  <a:srgbClr val="FFFFFF"/>
                </a:solidFill>
                <a:latin typeface="Arimo Bold"/>
              </a:rPr>
              <a:t>  </a:t>
            </a:r>
          </a:p>
        </p:txBody>
      </p:sp>
      <p:sp>
        <p:nvSpPr>
          <p:cNvPr id="5" name="TextBox 5"/>
          <p:cNvSpPr txBox="1"/>
          <p:nvPr/>
        </p:nvSpPr>
        <p:spPr>
          <a:xfrm>
            <a:off x="4419600" y="3846118"/>
            <a:ext cx="12572893" cy="92333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vi-VN" sz="3000">
                <a:solidFill>
                  <a:schemeClr val="bg1"/>
                </a:solidFill>
                <a:latin typeface="+mj-lt"/>
              </a:rPr>
              <a:t>Plaintext: Đây là phương pháp đơn giản nhất, không mã hóa mật khẩu nên không được khuyến khích sử dụng trong thực tế.</a:t>
            </a:r>
          </a:p>
        </p:txBody>
      </p:sp>
      <p:sp>
        <p:nvSpPr>
          <p:cNvPr id="8" name="TextBox 8"/>
          <p:cNvSpPr txBox="1"/>
          <p:nvPr/>
        </p:nvSpPr>
        <p:spPr>
          <a:xfrm>
            <a:off x="4419600" y="5753100"/>
            <a:ext cx="11945634" cy="1384995"/>
          </a:xfrm>
          <a:prstGeom prst="rect">
            <a:avLst/>
          </a:prstGeom>
        </p:spPr>
        <p:txBody>
          <a:bodyPr wrap="square" lIns="0" tIns="0" rIns="0" bIns="0" rtlCol="0" anchor="t">
            <a:spAutoFit/>
          </a:bodyPr>
          <a:lstStyle/>
          <a:p>
            <a:pPr marL="457200" indent="-457200">
              <a:buFont typeface="Arial" panose="020B0604020202020204" pitchFamily="34" charset="0"/>
              <a:buChar char="•"/>
            </a:pPr>
            <a:r>
              <a:rPr lang="vi-VN" sz="3000">
                <a:solidFill>
                  <a:schemeClr val="bg1"/>
                </a:solidFill>
                <a:latin typeface="+mj-lt"/>
              </a:rPr>
              <a:t>Digest: Phương pháp này mã hóa mật khẩu theo giải thuật MD5 hoặc SHA-1. Tuy nhiên, giải thuật MD5 đã bị xem là không an toàn nên không nên sử dụng.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AutoShape 2"/>
          <p:cNvSpPr/>
          <p:nvPr/>
        </p:nvSpPr>
        <p:spPr>
          <a:xfrm>
            <a:off x="0" y="0"/>
            <a:ext cx="3238500" cy="10287000"/>
          </a:xfrm>
          <a:prstGeom prst="rect">
            <a:avLst/>
          </a:prstGeom>
          <a:solidFill>
            <a:srgbClr val="FFFFFF"/>
          </a:solidFill>
        </p:spPr>
      </p:sp>
      <p:sp>
        <p:nvSpPr>
          <p:cNvPr id="3" name="AutoShape 3"/>
          <p:cNvSpPr/>
          <p:nvPr/>
        </p:nvSpPr>
        <p:spPr>
          <a:xfrm>
            <a:off x="2254596" y="1028700"/>
            <a:ext cx="15004704" cy="8229600"/>
          </a:xfrm>
          <a:prstGeom prst="rect">
            <a:avLst/>
          </a:prstGeom>
          <a:solidFill>
            <a:srgbClr val="2C92D5">
              <a:alpha val="29804"/>
            </a:srgbClr>
          </a:solidFill>
        </p:spPr>
      </p:sp>
      <p:sp>
        <p:nvSpPr>
          <p:cNvPr id="4" name="TextBox 4"/>
          <p:cNvSpPr txBox="1"/>
          <p:nvPr/>
        </p:nvSpPr>
        <p:spPr>
          <a:xfrm>
            <a:off x="3821650" y="2066783"/>
            <a:ext cx="8727658" cy="761048"/>
          </a:xfrm>
          <a:prstGeom prst="rect">
            <a:avLst/>
          </a:prstGeom>
        </p:spPr>
        <p:txBody>
          <a:bodyPr lIns="0" tIns="0" rIns="0" bIns="0" rtlCol="0" anchor="t">
            <a:spAutoFit/>
          </a:bodyPr>
          <a:lstStyle/>
          <a:p>
            <a:pPr algn="just">
              <a:lnSpc>
                <a:spcPts val="5692"/>
              </a:lnSpc>
            </a:pPr>
            <a:r>
              <a:rPr lang="en-US" sz="5175" dirty="0">
                <a:solidFill>
                  <a:srgbClr val="FFFFFF"/>
                </a:solidFill>
                <a:latin typeface="Arimo Bold"/>
              </a:rPr>
              <a:t>4. </a:t>
            </a:r>
            <a:r>
              <a:rPr lang="en-US" sz="5175" dirty="0" err="1">
                <a:solidFill>
                  <a:srgbClr val="FFFFFF"/>
                </a:solidFill>
                <a:latin typeface="Arimo Bold"/>
              </a:rPr>
              <a:t>Xử</a:t>
            </a:r>
            <a:r>
              <a:rPr lang="en-US" sz="5175" dirty="0">
                <a:solidFill>
                  <a:srgbClr val="FFFFFF"/>
                </a:solidFill>
                <a:latin typeface="Arimo Bold"/>
              </a:rPr>
              <a:t> </a:t>
            </a:r>
            <a:r>
              <a:rPr lang="en-US" sz="5175" dirty="0" err="1">
                <a:solidFill>
                  <a:srgbClr val="FFFFFF"/>
                </a:solidFill>
                <a:latin typeface="Arimo Bold"/>
              </a:rPr>
              <a:t>lí</a:t>
            </a:r>
            <a:r>
              <a:rPr lang="en-US" sz="5175" dirty="0">
                <a:solidFill>
                  <a:srgbClr val="FFFFFF"/>
                </a:solidFill>
                <a:latin typeface="Arimo Bold"/>
              </a:rPr>
              <a:t> </a:t>
            </a:r>
            <a:r>
              <a:rPr lang="en-US" sz="5175" dirty="0" err="1">
                <a:solidFill>
                  <a:srgbClr val="FFFFFF"/>
                </a:solidFill>
                <a:latin typeface="Arimo Bold"/>
              </a:rPr>
              <a:t>mật</a:t>
            </a:r>
            <a:r>
              <a:rPr lang="en-US" sz="5175" dirty="0">
                <a:solidFill>
                  <a:srgbClr val="FFFFFF"/>
                </a:solidFill>
                <a:latin typeface="Arimo Bold"/>
              </a:rPr>
              <a:t> </a:t>
            </a:r>
            <a:r>
              <a:rPr lang="en-US" sz="5175" dirty="0" err="1">
                <a:solidFill>
                  <a:srgbClr val="FFFFFF"/>
                </a:solidFill>
                <a:latin typeface="Arimo Bold"/>
              </a:rPr>
              <a:t>khẩu</a:t>
            </a:r>
            <a:r>
              <a:rPr lang="en-US" sz="5175" dirty="0">
                <a:solidFill>
                  <a:srgbClr val="FFFFFF"/>
                </a:solidFill>
                <a:latin typeface="Arimo Bold"/>
              </a:rPr>
              <a:t>  </a:t>
            </a:r>
          </a:p>
        </p:txBody>
      </p:sp>
      <p:sp>
        <p:nvSpPr>
          <p:cNvPr id="5" name="TextBox 5"/>
          <p:cNvSpPr txBox="1"/>
          <p:nvPr/>
        </p:nvSpPr>
        <p:spPr>
          <a:xfrm>
            <a:off x="3657600" y="3110867"/>
            <a:ext cx="12867434" cy="2029169"/>
          </a:xfrm>
          <a:prstGeom prst="rect">
            <a:avLst/>
          </a:prstGeom>
        </p:spPr>
        <p:txBody>
          <a:bodyPr wrap="square" lIns="0" tIns="0" rIns="0" bIns="0" rtlCol="0" anchor="t">
            <a:spAutoFit/>
          </a:bodyPr>
          <a:lstStyle/>
          <a:p>
            <a:pPr marL="781050" lvl="1" indent="-457200">
              <a:lnSpc>
                <a:spcPts val="3900"/>
              </a:lnSpc>
              <a:buFont typeface="Arial" panose="020B0604020202020204" pitchFamily="34" charset="0"/>
              <a:buChar char="•"/>
            </a:pPr>
            <a:r>
              <a:rPr lang="en-US" sz="3000" spc="30">
                <a:solidFill>
                  <a:srgbClr val="FFFFFF"/>
                </a:solidFill>
                <a:latin typeface="Times New Roman" panose="02020603050405020304" pitchFamily="18" charset="0"/>
                <a:cs typeface="Times New Roman" panose="02020603050405020304" pitchFamily="18" charset="0"/>
              </a:rPr>
              <a:t>Bcrypt: Bcrypt là một thuật toán mã hóa mật khẩu được khuyến khích sử dụng trong Spring Security. Bcrypt mà hóa mật khẩu với một salt mạnh để tang tính bảo mật. Để sử dụng Bcrypt, bạn có thể sử dụng lớp ‘BCryptPasswordEncoder’ trong Spring Security </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3821650" y="5698129"/>
            <a:ext cx="12867434" cy="2463175"/>
          </a:xfrm>
          <a:prstGeom prst="rect">
            <a:avLst/>
          </a:prstGeom>
        </p:spPr>
        <p:txBody>
          <a:bodyPr lIns="0" tIns="0" rIns="0" bIns="0" rtlCol="0" anchor="t">
            <a:spAutoFit/>
          </a:bodyPr>
          <a:lstStyle/>
          <a:p>
            <a:pPr marL="647700" lvl="1" indent="-323850">
              <a:lnSpc>
                <a:spcPts val="3900"/>
              </a:lnSpc>
              <a:buFont typeface="Arial"/>
              <a:buChar char="•"/>
            </a:pPr>
            <a:r>
              <a:rPr lang="en-US" sz="3000" spc="30">
                <a:solidFill>
                  <a:srgbClr val="FFFFFF"/>
                </a:solidFill>
                <a:latin typeface="Times New Roman" panose="02020603050405020304" pitchFamily="18" charset="0"/>
                <a:cs typeface="Times New Roman" panose="02020603050405020304" pitchFamily="18" charset="0"/>
              </a:rPr>
              <a:t>SCrypt: Scrypt là một thuật toán mã hóa mật khẩu mới hơn, cũng được khuyến khích sử dụng trong Spring Security. SCrypt cũng mã hóa với một salt mạnh. Tuy nhiên, SCrypt cần nhiều tài nguyên hơn để tính toán hơn so với BCrypt. Để sử dụng SCrypt, bạn có thể sử dụng lớp ‘SCryptPasswordEncoder’ trong Spring Security.</a:t>
            </a:r>
            <a:endParaRPr lang="en-US" sz="3000" spc="3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16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5655" y="-2200691"/>
            <a:ext cx="15666489" cy="10700155"/>
            <a:chOff x="0" y="0"/>
            <a:chExt cx="1029477" cy="703129"/>
          </a:xfrm>
        </p:grpSpPr>
        <p:sp>
          <p:nvSpPr>
            <p:cNvPr id="3" name="Freeform 3"/>
            <p:cNvSpPr/>
            <p:nvPr/>
          </p:nvSpPr>
          <p:spPr>
            <a:xfrm>
              <a:off x="0" y="0"/>
              <a:ext cx="1029477" cy="703129"/>
            </a:xfrm>
            <a:custGeom>
              <a:avLst/>
              <a:gdLst/>
              <a:ahLst/>
              <a:cxnLst/>
              <a:rect l="l" t="t" r="r" b="b"/>
              <a:pathLst>
                <a:path w="1029477" h="703129">
                  <a:moveTo>
                    <a:pt x="1029477" y="351564"/>
                  </a:moveTo>
                  <a:lnTo>
                    <a:pt x="826277" y="703129"/>
                  </a:lnTo>
                  <a:lnTo>
                    <a:pt x="203200" y="703129"/>
                  </a:lnTo>
                  <a:lnTo>
                    <a:pt x="0" y="351564"/>
                  </a:lnTo>
                  <a:lnTo>
                    <a:pt x="203200" y="0"/>
                  </a:lnTo>
                  <a:lnTo>
                    <a:pt x="826277" y="0"/>
                  </a:lnTo>
                  <a:lnTo>
                    <a:pt x="1029477" y="351564"/>
                  </a:lnTo>
                  <a:close/>
                </a:path>
              </a:pathLst>
            </a:custGeom>
            <a:solidFill>
              <a:srgbClr val="13538A"/>
            </a:solidFill>
            <a:ln w="228600">
              <a:solidFill>
                <a:srgbClr val="FFFFFF"/>
              </a:solidFill>
            </a:ln>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253978" y="612419"/>
            <a:ext cx="4486279" cy="7808209"/>
            <a:chOff x="0" y="0"/>
            <a:chExt cx="812800" cy="1414650"/>
          </a:xfrm>
        </p:grpSpPr>
        <p:sp>
          <p:nvSpPr>
            <p:cNvPr id="6" name="Freeform 6"/>
            <p:cNvSpPr/>
            <p:nvPr/>
          </p:nvSpPr>
          <p:spPr>
            <a:xfrm>
              <a:off x="0" y="0"/>
              <a:ext cx="812800" cy="1414650"/>
            </a:xfrm>
            <a:custGeom>
              <a:avLst/>
              <a:gdLst/>
              <a:ahLst/>
              <a:cxnLst/>
              <a:rect l="l" t="t" r="r" b="b"/>
              <a:pathLst>
                <a:path w="812800" h="1414650">
                  <a:moveTo>
                    <a:pt x="406400" y="0"/>
                  </a:moveTo>
                  <a:lnTo>
                    <a:pt x="812800" y="707325"/>
                  </a:lnTo>
                  <a:lnTo>
                    <a:pt x="406400" y="1414650"/>
                  </a:lnTo>
                  <a:lnTo>
                    <a:pt x="0" y="707325"/>
                  </a:lnTo>
                  <a:lnTo>
                    <a:pt x="406400" y="0"/>
                  </a:lnTo>
                  <a:close/>
                </a:path>
              </a:pathLst>
            </a:custGeom>
            <a:solidFill>
              <a:srgbClr val="154062"/>
            </a:solidFill>
          </p:spPr>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58646" y="4507552"/>
            <a:ext cx="4562186" cy="3991912"/>
            <a:chOff x="0" y="0"/>
            <a:chExt cx="812800" cy="711200"/>
          </a:xfrm>
        </p:grpSpPr>
        <p:sp>
          <p:nvSpPr>
            <p:cNvPr id="9" name="Freeform 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44D79"/>
            </a:solidFill>
          </p:spPr>
        </p:sp>
        <p:sp>
          <p:nvSpPr>
            <p:cNvPr id="10" name="TextBox 10"/>
            <p:cNvSpPr txBox="1"/>
            <p:nvPr/>
          </p:nvSpPr>
          <p:spPr>
            <a:xfrm>
              <a:off x="127000" y="12700"/>
              <a:ext cx="558800" cy="3683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2382002"/>
            <a:ext cx="8840495" cy="4616056"/>
          </a:xfrm>
          <a:prstGeom prst="rect">
            <a:avLst/>
          </a:prstGeom>
        </p:spPr>
        <p:txBody>
          <a:bodyPr lIns="0" tIns="0" rIns="0" bIns="0" rtlCol="0" anchor="t">
            <a:spAutoFit/>
          </a:bodyPr>
          <a:lstStyle/>
          <a:p>
            <a:pPr>
              <a:lnSpc>
                <a:spcPts val="11615"/>
              </a:lnSpc>
            </a:pPr>
            <a:r>
              <a:rPr lang="en-US" sz="11852" dirty="0" err="1">
                <a:solidFill>
                  <a:srgbClr val="FFFFFF"/>
                </a:solidFill>
                <a:latin typeface="Poppins Bold"/>
              </a:rPr>
              <a:t>Cảm</a:t>
            </a:r>
            <a:r>
              <a:rPr lang="en-US" sz="11852" dirty="0">
                <a:solidFill>
                  <a:srgbClr val="FFFFFF"/>
                </a:solidFill>
                <a:latin typeface="Poppins Bold"/>
              </a:rPr>
              <a:t> </a:t>
            </a:r>
            <a:r>
              <a:rPr lang="en-US" sz="11852" dirty="0" err="1">
                <a:solidFill>
                  <a:srgbClr val="FFFFFF"/>
                </a:solidFill>
                <a:latin typeface="Poppins Bold"/>
              </a:rPr>
              <a:t>ơn</a:t>
            </a:r>
            <a:r>
              <a:rPr lang="en-US" sz="11852" dirty="0">
                <a:solidFill>
                  <a:srgbClr val="FFFFFF"/>
                </a:solidFill>
                <a:latin typeface="Poppins Bold"/>
              </a:rPr>
              <a:t> </a:t>
            </a:r>
            <a:r>
              <a:rPr lang="en-US" sz="11852" dirty="0" err="1">
                <a:solidFill>
                  <a:srgbClr val="FFFFFF"/>
                </a:solidFill>
                <a:latin typeface="Poppins Bold"/>
              </a:rPr>
              <a:t>các</a:t>
            </a:r>
            <a:r>
              <a:rPr lang="en-US" sz="11852" dirty="0">
                <a:solidFill>
                  <a:srgbClr val="FFFFFF"/>
                </a:solidFill>
                <a:latin typeface="Poppins Bold"/>
              </a:rPr>
              <a:t> </a:t>
            </a:r>
            <a:r>
              <a:rPr lang="en-US" sz="11852" dirty="0" err="1">
                <a:solidFill>
                  <a:srgbClr val="FFFFFF"/>
                </a:solidFill>
                <a:latin typeface="Poppins Bold"/>
              </a:rPr>
              <a:t>bạn</a:t>
            </a:r>
            <a:r>
              <a:rPr lang="en-US" sz="11852" dirty="0">
                <a:solidFill>
                  <a:srgbClr val="FFFFFF"/>
                </a:solidFill>
                <a:latin typeface="Poppins Bold"/>
              </a:rPr>
              <a:t> </a:t>
            </a:r>
            <a:r>
              <a:rPr lang="en-US" sz="11852" dirty="0" err="1">
                <a:solidFill>
                  <a:srgbClr val="FFFFFF"/>
                </a:solidFill>
                <a:latin typeface="Poppins Bold"/>
              </a:rPr>
              <a:t>đã</a:t>
            </a:r>
            <a:r>
              <a:rPr lang="en-US" sz="11852" dirty="0">
                <a:solidFill>
                  <a:srgbClr val="FFFFFF"/>
                </a:solidFill>
                <a:latin typeface="Poppins Bold"/>
              </a:rPr>
              <a:t> </a:t>
            </a:r>
            <a:r>
              <a:rPr lang="en-US" sz="11852" dirty="0" err="1">
                <a:solidFill>
                  <a:srgbClr val="FFFFFF"/>
                </a:solidFill>
                <a:latin typeface="Poppins Bold"/>
              </a:rPr>
              <a:t>lắng</a:t>
            </a:r>
            <a:r>
              <a:rPr lang="en-US" sz="11852" dirty="0">
                <a:solidFill>
                  <a:srgbClr val="FFFFFF"/>
                </a:solidFill>
                <a:latin typeface="Poppins Bold"/>
              </a:rPr>
              <a:t> </a:t>
            </a:r>
            <a:r>
              <a:rPr lang="en-US" sz="11852" dirty="0" err="1">
                <a:solidFill>
                  <a:srgbClr val="FFFFFF"/>
                </a:solidFill>
                <a:latin typeface="Poppins Bold"/>
              </a:rPr>
              <a:t>nghe</a:t>
            </a:r>
            <a:endParaRPr lang="en-US" sz="11852" dirty="0">
              <a:solidFill>
                <a:srgbClr val="FFFFFF"/>
              </a:solidFill>
              <a:latin typeface="Poppins Bold"/>
            </a:endParaRPr>
          </a:p>
        </p:txBody>
      </p:sp>
      <p:grpSp>
        <p:nvGrpSpPr>
          <p:cNvPr id="12" name="Group 12"/>
          <p:cNvGrpSpPr/>
          <p:nvPr/>
        </p:nvGrpSpPr>
        <p:grpSpPr>
          <a:xfrm>
            <a:off x="7752620" y="5655272"/>
            <a:ext cx="5825753" cy="4968306"/>
            <a:chOff x="0" y="0"/>
            <a:chExt cx="812800" cy="693170"/>
          </a:xfrm>
        </p:grpSpPr>
        <p:sp>
          <p:nvSpPr>
            <p:cNvPr id="13" name="Freeform 13"/>
            <p:cNvSpPr/>
            <p:nvPr/>
          </p:nvSpPr>
          <p:spPr>
            <a:xfrm>
              <a:off x="0" y="0"/>
              <a:ext cx="812800" cy="693170"/>
            </a:xfrm>
            <a:custGeom>
              <a:avLst/>
              <a:gdLst/>
              <a:ahLst/>
              <a:cxnLst/>
              <a:rect l="l" t="t" r="r" b="b"/>
              <a:pathLst>
                <a:path w="812800" h="693170">
                  <a:moveTo>
                    <a:pt x="406400" y="0"/>
                  </a:moveTo>
                  <a:lnTo>
                    <a:pt x="812800" y="693170"/>
                  </a:lnTo>
                  <a:lnTo>
                    <a:pt x="0" y="693170"/>
                  </a:lnTo>
                  <a:lnTo>
                    <a:pt x="406400" y="0"/>
                  </a:lnTo>
                  <a:close/>
                </a:path>
              </a:pathLst>
            </a:custGeom>
            <a:solidFill>
              <a:srgbClr val="13538A"/>
            </a:solidFill>
          </p:spPr>
        </p:sp>
        <p:sp>
          <p:nvSpPr>
            <p:cNvPr id="14" name="TextBox 14"/>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3047272" y="-3642121"/>
            <a:ext cx="7148118" cy="11781546"/>
            <a:chOff x="0" y="0"/>
            <a:chExt cx="812800" cy="1339659"/>
          </a:xfrm>
        </p:grpSpPr>
        <p:sp>
          <p:nvSpPr>
            <p:cNvPr id="16" name="Freeform 16"/>
            <p:cNvSpPr/>
            <p:nvPr/>
          </p:nvSpPr>
          <p:spPr>
            <a:xfrm>
              <a:off x="0" y="0"/>
              <a:ext cx="812800" cy="1339659"/>
            </a:xfrm>
            <a:custGeom>
              <a:avLst/>
              <a:gdLst/>
              <a:ahLst/>
              <a:cxnLst/>
              <a:rect l="l" t="t" r="r" b="b"/>
              <a:pathLst>
                <a:path w="812800" h="1339659">
                  <a:moveTo>
                    <a:pt x="406400" y="0"/>
                  </a:moveTo>
                  <a:lnTo>
                    <a:pt x="812800" y="669829"/>
                  </a:lnTo>
                  <a:lnTo>
                    <a:pt x="406400" y="1339659"/>
                  </a:lnTo>
                  <a:lnTo>
                    <a:pt x="0" y="669829"/>
                  </a:lnTo>
                  <a:lnTo>
                    <a:pt x="406400" y="0"/>
                  </a:lnTo>
                  <a:close/>
                </a:path>
              </a:pathLst>
            </a:custGeom>
            <a:solidFill>
              <a:srgbClr val="13538A"/>
            </a:solidFill>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6764206" y="5341892"/>
            <a:ext cx="3574059" cy="5890773"/>
            <a:chOff x="0" y="0"/>
            <a:chExt cx="812800" cy="1339659"/>
          </a:xfrm>
        </p:grpSpPr>
        <p:sp>
          <p:nvSpPr>
            <p:cNvPr id="19" name="Freeform 19"/>
            <p:cNvSpPr/>
            <p:nvPr/>
          </p:nvSpPr>
          <p:spPr>
            <a:xfrm>
              <a:off x="0" y="0"/>
              <a:ext cx="812800" cy="1339659"/>
            </a:xfrm>
            <a:custGeom>
              <a:avLst/>
              <a:gdLst/>
              <a:ahLst/>
              <a:cxnLst/>
              <a:rect l="l" t="t" r="r" b="b"/>
              <a:pathLst>
                <a:path w="812800" h="1339659">
                  <a:moveTo>
                    <a:pt x="406400" y="0"/>
                  </a:moveTo>
                  <a:lnTo>
                    <a:pt x="812800" y="669829"/>
                  </a:lnTo>
                  <a:lnTo>
                    <a:pt x="406400" y="1339659"/>
                  </a:lnTo>
                  <a:lnTo>
                    <a:pt x="0" y="669829"/>
                  </a:lnTo>
                  <a:lnTo>
                    <a:pt x="406400" y="0"/>
                  </a:lnTo>
                  <a:close/>
                </a:path>
              </a:pathLst>
            </a:custGeom>
            <a:solidFill>
              <a:srgbClr val="154062"/>
            </a:solidFill>
          </p:spPr>
        </p:sp>
        <p:sp>
          <p:nvSpPr>
            <p:cNvPr id="20" name="TextBox 20"/>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pic>
        <p:nvPicPr>
          <p:cNvPr id="21" name="Picture 2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9315" y="1131803"/>
            <a:ext cx="573252" cy="781264"/>
          </a:xfrm>
          <a:prstGeom prst="rect">
            <a:avLst/>
          </a:prstGeom>
        </p:spPr>
      </p:pic>
      <p:sp>
        <p:nvSpPr>
          <p:cNvPr id="22" name="TextBox 22"/>
          <p:cNvSpPr txBox="1"/>
          <p:nvPr/>
        </p:nvSpPr>
        <p:spPr>
          <a:xfrm>
            <a:off x="2020524" y="1221185"/>
            <a:ext cx="2958003" cy="524154"/>
          </a:xfrm>
          <a:prstGeom prst="rect">
            <a:avLst/>
          </a:prstGeom>
        </p:spPr>
        <p:txBody>
          <a:bodyPr lIns="0" tIns="0" rIns="0" bIns="0" rtlCol="0" anchor="t">
            <a:spAutoFit/>
          </a:bodyPr>
          <a:lstStyle/>
          <a:p>
            <a:pPr>
              <a:lnSpc>
                <a:spcPts val="4184"/>
              </a:lnSpc>
              <a:spcBef>
                <a:spcPct val="0"/>
              </a:spcBef>
            </a:pPr>
            <a:r>
              <a:rPr lang="en-US" sz="2989" dirty="0" err="1">
                <a:solidFill>
                  <a:srgbClr val="FFFFFF"/>
                </a:solidFill>
                <a:latin typeface="Poppins Medium"/>
              </a:rPr>
              <a:t>Nhóm</a:t>
            </a:r>
            <a:r>
              <a:rPr lang="en-US" sz="2989" dirty="0">
                <a:solidFill>
                  <a:srgbClr val="FFFFFF"/>
                </a:solidFill>
                <a:latin typeface="Poppins Medium"/>
              </a:rPr>
              <a:t> 11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424214"/>
            <a:ext cx="18288000" cy="95250"/>
          </a:xfrm>
          <a:prstGeom prst="rect">
            <a:avLst/>
          </a:prstGeom>
          <a:solidFill>
            <a:srgbClr val="86EAE9"/>
          </a:solidFill>
        </p:spPr>
      </p:sp>
      <p:grpSp>
        <p:nvGrpSpPr>
          <p:cNvPr id="3" name="Group 3"/>
          <p:cNvGrpSpPr/>
          <p:nvPr/>
        </p:nvGrpSpPr>
        <p:grpSpPr>
          <a:xfrm>
            <a:off x="846799" y="1900214"/>
            <a:ext cx="3143250" cy="3143250"/>
            <a:chOff x="0" y="0"/>
            <a:chExt cx="4191000" cy="419100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4191000" cy="41910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888" y="112888"/>
              <a:ext cx="3965223" cy="3965223"/>
            </a:xfrm>
            <a:prstGeom prst="rect">
              <a:avLst/>
            </a:prstGeom>
          </p:spPr>
        </p:pic>
      </p:grpSp>
      <p:grpSp>
        <p:nvGrpSpPr>
          <p:cNvPr id="6" name="Group 6"/>
          <p:cNvGrpSpPr/>
          <p:nvPr/>
        </p:nvGrpSpPr>
        <p:grpSpPr>
          <a:xfrm>
            <a:off x="5302072" y="1900214"/>
            <a:ext cx="3143250" cy="3143250"/>
            <a:chOff x="0" y="0"/>
            <a:chExt cx="4191000" cy="4191000"/>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4191000" cy="41910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888" y="112888"/>
              <a:ext cx="3965223" cy="3965223"/>
            </a:xfrm>
            <a:prstGeom prst="rect">
              <a:avLst/>
            </a:prstGeom>
          </p:spPr>
        </p:pic>
      </p:grpSp>
      <p:grpSp>
        <p:nvGrpSpPr>
          <p:cNvPr id="9" name="Group 9"/>
          <p:cNvGrpSpPr/>
          <p:nvPr/>
        </p:nvGrpSpPr>
        <p:grpSpPr>
          <a:xfrm>
            <a:off x="9757345" y="1900214"/>
            <a:ext cx="3143250" cy="3143250"/>
            <a:chOff x="0" y="0"/>
            <a:chExt cx="4191000" cy="4191000"/>
          </a:xfrm>
        </p:grpSpPr>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4191000" cy="419100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888" y="112888"/>
              <a:ext cx="3965223" cy="3965223"/>
            </a:xfrm>
            <a:prstGeom prst="rect">
              <a:avLst/>
            </a:prstGeom>
          </p:spPr>
        </p:pic>
      </p:grpSp>
      <p:grpSp>
        <p:nvGrpSpPr>
          <p:cNvPr id="12" name="Group 12"/>
          <p:cNvGrpSpPr/>
          <p:nvPr/>
        </p:nvGrpSpPr>
        <p:grpSpPr>
          <a:xfrm>
            <a:off x="14212617" y="1900214"/>
            <a:ext cx="3143250" cy="3143250"/>
            <a:chOff x="0" y="0"/>
            <a:chExt cx="4191000" cy="4191000"/>
          </a:xfrm>
        </p:grpSpPr>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4191000" cy="419100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888" y="112888"/>
              <a:ext cx="3965223" cy="3965223"/>
            </a:xfrm>
            <a:prstGeom prst="rect">
              <a:avLst/>
            </a:prstGeom>
          </p:spPr>
        </p:pic>
      </p:grpSp>
      <p:pic>
        <p:nvPicPr>
          <p:cNvPr id="15" name="Picture 15"/>
          <p:cNvPicPr>
            <a:picLocks noChangeAspect="1"/>
          </p:cNvPicPr>
          <p:nvPr/>
        </p:nvPicPr>
        <p:blipFill>
          <a:blip r:embed="rId12"/>
          <a:srcRect/>
          <a:stretch>
            <a:fillRect/>
          </a:stretch>
        </p:blipFill>
        <p:spPr>
          <a:xfrm>
            <a:off x="1295400" y="2699153"/>
            <a:ext cx="2202350" cy="1651763"/>
          </a:xfrm>
          <a:prstGeom prst="rect">
            <a:avLst/>
          </a:prstGeom>
        </p:spPr>
      </p:pic>
      <p:pic>
        <p:nvPicPr>
          <p:cNvPr id="16" name="Picture 16"/>
          <p:cNvPicPr>
            <a:picLocks noChangeAspect="1"/>
          </p:cNvPicPr>
          <p:nvPr/>
        </p:nvPicPr>
        <p:blipFill>
          <a:blip r:embed="rId13"/>
          <a:srcRect/>
          <a:stretch>
            <a:fillRect/>
          </a:stretch>
        </p:blipFill>
        <p:spPr>
          <a:xfrm>
            <a:off x="6035470" y="2584952"/>
            <a:ext cx="1673999" cy="1678524"/>
          </a:xfrm>
          <a:prstGeom prst="rect">
            <a:avLst/>
          </a:prstGeom>
        </p:spPr>
      </p:pic>
      <p:pic>
        <p:nvPicPr>
          <p:cNvPr id="17" name="Picture 17"/>
          <p:cNvPicPr>
            <a:picLocks noChangeAspect="1"/>
          </p:cNvPicPr>
          <p:nvPr/>
        </p:nvPicPr>
        <p:blipFill>
          <a:blip r:embed="rId14"/>
          <a:srcRect/>
          <a:stretch>
            <a:fillRect/>
          </a:stretch>
        </p:blipFill>
        <p:spPr>
          <a:xfrm>
            <a:off x="10216972" y="2472363"/>
            <a:ext cx="1853106" cy="1998952"/>
          </a:xfrm>
          <a:prstGeom prst="rect">
            <a:avLst/>
          </a:prstGeom>
        </p:spPr>
      </p:pic>
      <p:pic>
        <p:nvPicPr>
          <p:cNvPr id="18" name="Picture 18"/>
          <p:cNvPicPr>
            <a:picLocks noChangeAspect="1"/>
          </p:cNvPicPr>
          <p:nvPr/>
        </p:nvPicPr>
        <p:blipFill>
          <a:blip r:embed="rId15"/>
          <a:srcRect/>
          <a:stretch>
            <a:fillRect/>
          </a:stretch>
        </p:blipFill>
        <p:spPr>
          <a:xfrm>
            <a:off x="15011557" y="2699153"/>
            <a:ext cx="1545372" cy="1545372"/>
          </a:xfrm>
          <a:prstGeom prst="rect">
            <a:avLst/>
          </a:prstGeom>
        </p:spPr>
      </p:pic>
      <p:sp>
        <p:nvSpPr>
          <p:cNvPr id="19" name="TextBox 19"/>
          <p:cNvSpPr txBox="1"/>
          <p:nvPr/>
        </p:nvSpPr>
        <p:spPr>
          <a:xfrm>
            <a:off x="637249" y="5575324"/>
            <a:ext cx="3562350" cy="450215"/>
          </a:xfrm>
          <a:prstGeom prst="rect">
            <a:avLst/>
          </a:prstGeom>
        </p:spPr>
        <p:txBody>
          <a:bodyPr lIns="0" tIns="0" rIns="0" bIns="0" rtlCol="0" anchor="t">
            <a:spAutoFit/>
          </a:bodyPr>
          <a:lstStyle/>
          <a:p>
            <a:pPr marL="302260" lvl="1" algn="ctr">
              <a:lnSpc>
                <a:spcPts val="3640"/>
              </a:lnSpc>
            </a:pPr>
            <a:r>
              <a:rPr lang="en-US" sz="2800" spc="140" dirty="0">
                <a:solidFill>
                  <a:srgbClr val="13538A"/>
                </a:solidFill>
                <a:latin typeface="Clear Sans Bold"/>
              </a:rPr>
              <a:t>1. GIỚI THIỆU</a:t>
            </a:r>
          </a:p>
        </p:txBody>
      </p:sp>
      <p:sp>
        <p:nvSpPr>
          <p:cNvPr id="20" name="TextBox 20"/>
          <p:cNvSpPr txBox="1"/>
          <p:nvPr/>
        </p:nvSpPr>
        <p:spPr>
          <a:xfrm>
            <a:off x="5092522" y="5575324"/>
            <a:ext cx="3562350" cy="907415"/>
          </a:xfrm>
          <a:prstGeom prst="rect">
            <a:avLst/>
          </a:prstGeom>
        </p:spPr>
        <p:txBody>
          <a:bodyPr lIns="0" tIns="0" rIns="0" bIns="0" rtlCol="0" anchor="t">
            <a:spAutoFit/>
          </a:bodyPr>
          <a:lstStyle/>
          <a:p>
            <a:pPr algn="ctr">
              <a:lnSpc>
                <a:spcPts val="3640"/>
              </a:lnSpc>
            </a:pPr>
            <a:r>
              <a:rPr lang="en-US" sz="2800" spc="140" dirty="0">
                <a:solidFill>
                  <a:srgbClr val="2C92D5"/>
                </a:solidFill>
                <a:latin typeface="Clear Sans Bold"/>
              </a:rPr>
              <a:t>2. NGUYÊN TẮC CƠ BẢN </a:t>
            </a:r>
          </a:p>
        </p:txBody>
      </p:sp>
      <p:sp>
        <p:nvSpPr>
          <p:cNvPr id="21" name="TextBox 21"/>
          <p:cNvSpPr txBox="1"/>
          <p:nvPr/>
        </p:nvSpPr>
        <p:spPr>
          <a:xfrm>
            <a:off x="9566845" y="5575324"/>
            <a:ext cx="3524250" cy="450215"/>
          </a:xfrm>
          <a:prstGeom prst="rect">
            <a:avLst/>
          </a:prstGeom>
        </p:spPr>
        <p:txBody>
          <a:bodyPr lIns="0" tIns="0" rIns="0" bIns="0" rtlCol="0" anchor="t">
            <a:spAutoFit/>
          </a:bodyPr>
          <a:lstStyle/>
          <a:p>
            <a:pPr algn="ctr">
              <a:lnSpc>
                <a:spcPts val="3640"/>
              </a:lnSpc>
            </a:pPr>
            <a:r>
              <a:rPr lang="en-US" sz="2800" spc="140" dirty="0">
                <a:solidFill>
                  <a:srgbClr val="37C9EF"/>
                </a:solidFill>
                <a:latin typeface="Clear Sans Bold"/>
              </a:rPr>
              <a:t>3. CẤU HÌNH</a:t>
            </a:r>
          </a:p>
        </p:txBody>
      </p:sp>
      <p:sp>
        <p:nvSpPr>
          <p:cNvPr id="22" name="TextBox 22"/>
          <p:cNvSpPr txBox="1"/>
          <p:nvPr/>
        </p:nvSpPr>
        <p:spPr>
          <a:xfrm>
            <a:off x="14003067" y="5575324"/>
            <a:ext cx="3562350" cy="450215"/>
          </a:xfrm>
          <a:prstGeom prst="rect">
            <a:avLst/>
          </a:prstGeom>
        </p:spPr>
        <p:txBody>
          <a:bodyPr lIns="0" tIns="0" rIns="0" bIns="0" rtlCol="0" anchor="t">
            <a:spAutoFit/>
          </a:bodyPr>
          <a:lstStyle/>
          <a:p>
            <a:pPr algn="ctr">
              <a:lnSpc>
                <a:spcPts val="3640"/>
              </a:lnSpc>
            </a:pPr>
            <a:r>
              <a:rPr lang="en-US" sz="2800" spc="140" dirty="0">
                <a:solidFill>
                  <a:srgbClr val="3EDAD8"/>
                </a:solidFill>
                <a:latin typeface="Clear Sans Bold"/>
              </a:rPr>
              <a:t>4. XỬ LÝ MẬT KHẨU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750" fill="hold"/>
                                        <p:tgtEl>
                                          <p:spTgt spid="6"/>
                                        </p:tgtEl>
                                        <p:attrNameLst>
                                          <p:attrName>ppt_x</p:attrName>
                                        </p:attrNameLst>
                                      </p:cBhvr>
                                      <p:tavLst>
                                        <p:tav tm="0">
                                          <p:val>
                                            <p:strVal val="0-#ppt_w/2"/>
                                          </p:val>
                                        </p:tav>
                                        <p:tav tm="100000">
                                          <p:val>
                                            <p:strVal val="#ppt_x"/>
                                          </p:val>
                                        </p:tav>
                                      </p:tavLst>
                                    </p:anim>
                                    <p:anim calcmode="lin" valueType="num">
                                      <p:cBhvr additive="base">
                                        <p:cTn id="25" dur="75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750" fill="hold"/>
                                        <p:tgtEl>
                                          <p:spTgt spid="9"/>
                                        </p:tgtEl>
                                        <p:attrNameLst>
                                          <p:attrName>ppt_x</p:attrName>
                                        </p:attrNameLst>
                                      </p:cBhvr>
                                      <p:tavLst>
                                        <p:tav tm="0">
                                          <p:val>
                                            <p:strVal val="0-#ppt_w/2"/>
                                          </p:val>
                                        </p:tav>
                                        <p:tav tm="100000">
                                          <p:val>
                                            <p:strVal val="#ppt_x"/>
                                          </p:val>
                                        </p:tav>
                                      </p:tavLst>
                                    </p:anim>
                                    <p:anim calcmode="lin" valueType="num">
                                      <p:cBhvr additive="base">
                                        <p:cTn id="38" dur="7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7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750" fill="hold"/>
                                        <p:tgtEl>
                                          <p:spTgt spid="12"/>
                                        </p:tgtEl>
                                        <p:attrNameLst>
                                          <p:attrName>ppt_x</p:attrName>
                                        </p:attrNameLst>
                                      </p:cBhvr>
                                      <p:tavLst>
                                        <p:tav tm="0">
                                          <p:val>
                                            <p:strVal val="0-#ppt_w/2"/>
                                          </p:val>
                                        </p:tav>
                                        <p:tav tm="100000">
                                          <p:val>
                                            <p:strVal val="#ppt_x"/>
                                          </p:val>
                                        </p:tav>
                                      </p:tavLst>
                                    </p:anim>
                                    <p:anim calcmode="lin" valueType="num">
                                      <p:cBhvr additive="base">
                                        <p:cTn id="51" dur="75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75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0000"/>
          </a:blip>
          <a:srcRect r="40777"/>
          <a:stretch>
            <a:fillRect/>
          </a:stretch>
        </p:blipFill>
        <p:spPr>
          <a:xfrm>
            <a:off x="9144000" y="0"/>
            <a:ext cx="9144000" cy="10287000"/>
          </a:xfrm>
          <a:prstGeom prst="rect">
            <a:avLst/>
          </a:prstGeom>
        </p:spPr>
      </p:pic>
      <p:sp>
        <p:nvSpPr>
          <p:cNvPr id="3" name="AutoShape 3"/>
          <p:cNvSpPr/>
          <p:nvPr/>
        </p:nvSpPr>
        <p:spPr>
          <a:xfrm>
            <a:off x="1028700" y="1028700"/>
            <a:ext cx="16230600" cy="8229600"/>
          </a:xfrm>
          <a:prstGeom prst="rect">
            <a:avLst/>
          </a:prstGeom>
          <a:solidFill>
            <a:srgbClr val="13538A">
              <a:alpha val="95686"/>
            </a:srgbClr>
          </a:solidFill>
        </p:spPr>
      </p:sp>
      <p:grpSp>
        <p:nvGrpSpPr>
          <p:cNvPr id="4" name="Group 4"/>
          <p:cNvGrpSpPr/>
          <p:nvPr/>
        </p:nvGrpSpPr>
        <p:grpSpPr>
          <a:xfrm>
            <a:off x="4977975" y="2371958"/>
            <a:ext cx="11983510" cy="1975958"/>
            <a:chOff x="0" y="-60611"/>
            <a:chExt cx="15978014" cy="2634611"/>
          </a:xfrm>
        </p:grpSpPr>
        <p:sp>
          <p:nvSpPr>
            <p:cNvPr id="5" name="TextBox 5"/>
            <p:cNvSpPr txBox="1"/>
            <p:nvPr/>
          </p:nvSpPr>
          <p:spPr>
            <a:xfrm>
              <a:off x="0" y="-60611"/>
              <a:ext cx="15978014" cy="1064683"/>
            </a:xfrm>
            <a:prstGeom prst="rect">
              <a:avLst/>
            </a:prstGeom>
          </p:spPr>
          <p:txBody>
            <a:bodyPr lIns="0" tIns="0" rIns="0" bIns="0" rtlCol="0" anchor="t">
              <a:spAutoFit/>
            </a:bodyPr>
            <a:lstStyle/>
            <a:p>
              <a:pPr marL="539751" lvl="1">
                <a:lnSpc>
                  <a:spcPts val="6500"/>
                </a:lnSpc>
              </a:pPr>
              <a:r>
                <a:rPr lang="en-US" sz="5000" spc="250" dirty="0">
                  <a:solidFill>
                    <a:srgbClr val="FFFFFF"/>
                  </a:solidFill>
                  <a:latin typeface="Clear Sans Bold"/>
                </a:rPr>
                <a:t>1. GIỚI THIỆU SPRING SECURITY</a:t>
              </a:r>
            </a:p>
          </p:txBody>
        </p:sp>
        <p:sp>
          <p:nvSpPr>
            <p:cNvPr id="6" name="TextBox 6"/>
            <p:cNvSpPr txBox="1"/>
            <p:nvPr/>
          </p:nvSpPr>
          <p:spPr>
            <a:xfrm>
              <a:off x="0" y="1172761"/>
              <a:ext cx="15978014" cy="1401239"/>
            </a:xfrm>
            <a:prstGeom prst="rect">
              <a:avLst/>
            </a:prstGeom>
          </p:spPr>
          <p:txBody>
            <a:bodyPr lIns="0" tIns="0" rIns="0" bIns="0" rtlCol="0" anchor="t">
              <a:spAutoFit/>
            </a:bodyPr>
            <a:lstStyle/>
            <a:p>
              <a:pPr marL="647700" lvl="1" indent="-323850">
                <a:lnSpc>
                  <a:spcPts val="4199"/>
                </a:lnSpc>
                <a:buFont typeface="Arial"/>
                <a:buChar char="•"/>
              </a:pPr>
              <a:r>
                <a:rPr lang="vi-VN" sz="3000" b="0" i="0">
                  <a:solidFill>
                    <a:schemeClr val="bg1"/>
                  </a:solidFill>
                  <a:effectLst/>
                  <a:latin typeface="+mj-lt"/>
                </a:rPr>
                <a:t>Spring Security là một framework bảo mật được sử dụng trong các ứng dụng Java và Spring để cung cấp tính năng bảo mật.</a:t>
              </a:r>
              <a:endParaRPr lang="en-US" sz="3000" spc="149" dirty="0">
                <a:solidFill>
                  <a:schemeClr val="bg1"/>
                </a:solidFill>
                <a:latin typeface="+mj-lt"/>
                <a:cs typeface="Times New Roman" panose="02020603050405020304" pitchFamily="18" charset="0"/>
              </a:endParaRP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20172" y="2357347"/>
            <a:ext cx="4557803" cy="4557803"/>
          </a:xfrm>
          <a:prstGeom prst="rect">
            <a:avLst/>
          </a:prstGeom>
        </p:spPr>
      </p:pic>
      <p:sp>
        <p:nvSpPr>
          <p:cNvPr id="8" name="TextBox 8"/>
          <p:cNvSpPr txBox="1"/>
          <p:nvPr/>
        </p:nvSpPr>
        <p:spPr>
          <a:xfrm>
            <a:off x="4977975" y="4619625"/>
            <a:ext cx="11983510" cy="974369"/>
          </a:xfrm>
          <a:prstGeom prst="rect">
            <a:avLst/>
          </a:prstGeom>
        </p:spPr>
        <p:txBody>
          <a:bodyPr lIns="0" tIns="0" rIns="0" bIns="0" rtlCol="0" anchor="t">
            <a:spAutoFit/>
          </a:bodyPr>
          <a:lstStyle/>
          <a:p>
            <a:pPr marL="647700" lvl="1" indent="-323850">
              <a:lnSpc>
                <a:spcPts val="3900"/>
              </a:lnSpc>
              <a:buFont typeface="Arial"/>
              <a:buChar char="•"/>
            </a:pPr>
            <a:r>
              <a:rPr lang="vi-VN" sz="3000">
                <a:solidFill>
                  <a:schemeClr val="bg1"/>
                </a:solidFill>
                <a:latin typeface="+mj-lt"/>
              </a:rPr>
              <a:t>Spring Security cung cấp một số tính năng bảo mật cơ bản như xác thực, ủy quyền, và quản lý phiên.</a:t>
            </a:r>
            <a:endParaRPr lang="en-US" sz="3000" spc="30" dirty="0">
              <a:solidFill>
                <a:schemeClr val="bg1"/>
              </a:solidFill>
              <a:latin typeface="+mj-lt"/>
              <a:cs typeface="Times New Roman" panose="02020603050405020304" pitchFamily="18" charset="0"/>
            </a:endParaRPr>
          </a:p>
        </p:txBody>
      </p:sp>
      <p:sp>
        <p:nvSpPr>
          <p:cNvPr id="9" name="TextBox 9"/>
          <p:cNvSpPr txBox="1"/>
          <p:nvPr/>
        </p:nvSpPr>
        <p:spPr>
          <a:xfrm>
            <a:off x="4977975" y="5915025"/>
            <a:ext cx="11983510" cy="1974643"/>
          </a:xfrm>
          <a:prstGeom prst="rect">
            <a:avLst/>
          </a:prstGeom>
        </p:spPr>
        <p:txBody>
          <a:bodyPr lIns="0" tIns="0" rIns="0" bIns="0" rtlCol="0" anchor="t">
            <a:spAutoFit/>
          </a:bodyPr>
          <a:lstStyle/>
          <a:p>
            <a:pPr marL="647700" lvl="1" indent="-323850">
              <a:lnSpc>
                <a:spcPts val="3900"/>
              </a:lnSpc>
              <a:buFont typeface="Arial"/>
              <a:buChar char="•"/>
            </a:pPr>
            <a:r>
              <a:rPr lang="vi-VN" sz="3000">
                <a:solidFill>
                  <a:schemeClr val="bg1"/>
                </a:solidFill>
                <a:latin typeface="+mj-lt"/>
              </a:rPr>
              <a:t>Spring Security cung cấp một số phương thức xác thực khác nhau như xác thực dựa trên cơ sở dữ liệu, xác thực dựa trên LDAP</a:t>
            </a:r>
            <a:r>
              <a:rPr lang="en-US" sz="3000">
                <a:solidFill>
                  <a:schemeClr val="bg1"/>
                </a:solidFill>
                <a:latin typeface="Times New Roman" panose="02020603050405020304" pitchFamily="18" charset="0"/>
                <a:cs typeface="Times New Roman" panose="02020603050405020304" pitchFamily="18" charset="0"/>
              </a:rPr>
              <a:t>(Lightweight Directory Access Protocol)</a:t>
            </a:r>
            <a:r>
              <a:rPr lang="vi-VN" sz="3000">
                <a:solidFill>
                  <a:schemeClr val="bg1"/>
                </a:solidFill>
                <a:latin typeface="Times New Roman" panose="02020603050405020304" pitchFamily="18" charset="0"/>
                <a:cs typeface="Times New Roman" panose="02020603050405020304" pitchFamily="18" charset="0"/>
              </a:rPr>
              <a:t> </a:t>
            </a:r>
            <a:r>
              <a:rPr lang="vi-VN" sz="3000">
                <a:solidFill>
                  <a:schemeClr val="bg1"/>
                </a:solidFill>
                <a:latin typeface="+mj-lt"/>
              </a:rPr>
              <a:t>và xác thực dựa trên OAuth2</a:t>
            </a:r>
            <a:r>
              <a:rPr lang="en-US" sz="3000">
                <a:solidFill>
                  <a:schemeClr val="bg1"/>
                </a:solidFill>
                <a:latin typeface="+mj-lt"/>
              </a:rPr>
              <a:t> </a:t>
            </a:r>
            <a:r>
              <a:rPr lang="en-US" sz="3000">
                <a:solidFill>
                  <a:schemeClr val="bg1"/>
                </a:solidFill>
                <a:latin typeface="Times New Roman" panose="02020603050405020304" pitchFamily="18" charset="0"/>
                <a:cs typeface="Times New Roman" panose="02020603050405020304" pitchFamily="18" charset="0"/>
              </a:rPr>
              <a:t>(Open Authorization)</a:t>
            </a:r>
            <a:r>
              <a:rPr lang="vi-VN" sz="3000">
                <a:solidFill>
                  <a:schemeClr val="bg1"/>
                </a:solidFill>
                <a:latin typeface="+mj-lt"/>
              </a:rPr>
              <a:t>.</a:t>
            </a:r>
            <a:endParaRPr lang="en-US" sz="3000" spc="30" dirty="0">
              <a:solidFill>
                <a:schemeClr val="bg1"/>
              </a:solidFill>
              <a:latin typeface="+mj-lt"/>
              <a:cs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50" fill="hold"/>
                                        <p:tgtEl>
                                          <p:spTgt spid="9"/>
                                        </p:tgtEl>
                                        <p:attrNameLst>
                                          <p:attrName>ppt_x</p:attrName>
                                        </p:attrNameLst>
                                      </p:cBhvr>
                                      <p:tavLst>
                                        <p:tav tm="0">
                                          <p:val>
                                            <p:strVal val="#ppt_x"/>
                                          </p:val>
                                        </p:tav>
                                        <p:tav tm="100000">
                                          <p:val>
                                            <p:strVal val="#ppt_x"/>
                                          </p:val>
                                        </p:tav>
                                      </p:tavLst>
                                    </p:anim>
                                    <p:anim calcmode="lin" valueType="num">
                                      <p:cBhvr additive="base">
                                        <p:cTn id="2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AutoShape 2"/>
          <p:cNvSpPr/>
          <p:nvPr/>
        </p:nvSpPr>
        <p:spPr>
          <a:xfrm>
            <a:off x="0" y="0"/>
            <a:ext cx="3238500" cy="10287000"/>
          </a:xfrm>
          <a:prstGeom prst="rect">
            <a:avLst/>
          </a:prstGeom>
          <a:solidFill>
            <a:srgbClr val="FFFFFF"/>
          </a:solidFill>
        </p:spPr>
      </p:sp>
      <p:grpSp>
        <p:nvGrpSpPr>
          <p:cNvPr id="3" name="Group 3"/>
          <p:cNvGrpSpPr/>
          <p:nvPr/>
        </p:nvGrpSpPr>
        <p:grpSpPr>
          <a:xfrm>
            <a:off x="1028700" y="1028700"/>
            <a:ext cx="5543550" cy="8229600"/>
            <a:chOff x="0" y="0"/>
            <a:chExt cx="7391400" cy="10972800"/>
          </a:xfrm>
        </p:grpSpPr>
        <p:pic>
          <p:nvPicPr>
            <p:cNvPr id="4" name="Picture 4"/>
            <p:cNvPicPr>
              <a:picLocks noChangeAspect="1"/>
            </p:cNvPicPr>
            <p:nvPr/>
          </p:nvPicPr>
          <p:blipFill>
            <a:blip r:embed="rId2"/>
            <a:srcRect l="3979"/>
            <a:stretch>
              <a:fillRect/>
            </a:stretch>
          </p:blipFill>
          <p:spPr>
            <a:xfrm>
              <a:off x="0" y="0"/>
              <a:ext cx="7391400" cy="7154333"/>
            </a:xfrm>
            <a:prstGeom prst="rect">
              <a:avLst/>
            </a:prstGeom>
          </p:spPr>
        </p:pic>
        <p:pic>
          <p:nvPicPr>
            <p:cNvPr id="5" name="Picture 5"/>
            <p:cNvPicPr>
              <a:picLocks noChangeAspect="1"/>
            </p:cNvPicPr>
            <p:nvPr/>
          </p:nvPicPr>
          <p:blipFill>
            <a:blip r:embed="rId3"/>
            <a:srcRect l="4447" r="4447"/>
            <a:stretch>
              <a:fillRect/>
            </a:stretch>
          </p:blipFill>
          <p:spPr>
            <a:xfrm>
              <a:off x="0" y="7395633"/>
              <a:ext cx="7391400" cy="3577167"/>
            </a:xfrm>
            <a:prstGeom prst="rect">
              <a:avLst/>
            </a:prstGeom>
          </p:spPr>
        </p:pic>
      </p:grpSp>
      <p:sp>
        <p:nvSpPr>
          <p:cNvPr id="6" name="AutoShape 6"/>
          <p:cNvSpPr/>
          <p:nvPr/>
        </p:nvSpPr>
        <p:spPr>
          <a:xfrm>
            <a:off x="6572250" y="1028700"/>
            <a:ext cx="10687050" cy="8229600"/>
          </a:xfrm>
          <a:prstGeom prst="rect">
            <a:avLst/>
          </a:prstGeom>
          <a:solidFill>
            <a:srgbClr val="2C92D5">
              <a:alpha val="29804"/>
            </a:srgbClr>
          </a:solidFill>
        </p:spPr>
      </p:sp>
      <p:grpSp>
        <p:nvGrpSpPr>
          <p:cNvPr id="7" name="Group 7"/>
          <p:cNvGrpSpPr/>
          <p:nvPr/>
        </p:nvGrpSpPr>
        <p:grpSpPr>
          <a:xfrm>
            <a:off x="7538091" y="1548924"/>
            <a:ext cx="8741513" cy="3594577"/>
            <a:chOff x="-18473" y="-116147"/>
            <a:chExt cx="11655351" cy="4792769"/>
          </a:xfrm>
        </p:grpSpPr>
        <p:sp>
          <p:nvSpPr>
            <p:cNvPr id="8" name="TextBox 8"/>
            <p:cNvSpPr txBox="1"/>
            <p:nvPr/>
          </p:nvSpPr>
          <p:spPr>
            <a:xfrm>
              <a:off x="0" y="-116147"/>
              <a:ext cx="11636878" cy="815975"/>
            </a:xfrm>
            <a:prstGeom prst="rect">
              <a:avLst/>
            </a:prstGeom>
          </p:spPr>
          <p:txBody>
            <a:bodyPr lIns="0" tIns="0" rIns="0" bIns="0" rtlCol="0" anchor="t">
              <a:spAutoFit/>
            </a:bodyPr>
            <a:lstStyle/>
            <a:p>
              <a:pPr marL="755651" lvl="1" indent="-377825" algn="just">
                <a:lnSpc>
                  <a:spcPts val="5250"/>
                </a:lnSpc>
                <a:buFont typeface="Arial"/>
                <a:buChar char="•"/>
              </a:pPr>
              <a:r>
                <a:rPr lang="en-US" sz="3500" spc="35" dirty="0">
                  <a:solidFill>
                    <a:srgbClr val="FFFFFF"/>
                  </a:solidFill>
                  <a:latin typeface="Clear Sans Bold Bold"/>
                </a:rPr>
                <a:t>Spring Security:</a:t>
              </a:r>
            </a:p>
          </p:txBody>
        </p:sp>
        <p:sp>
          <p:nvSpPr>
            <p:cNvPr id="9" name="TextBox 9"/>
            <p:cNvSpPr txBox="1"/>
            <p:nvPr/>
          </p:nvSpPr>
          <p:spPr>
            <a:xfrm>
              <a:off x="-18473" y="1124452"/>
              <a:ext cx="11636878" cy="3552170"/>
            </a:xfrm>
            <a:prstGeom prst="rect">
              <a:avLst/>
            </a:prstGeom>
          </p:spPr>
          <p:txBody>
            <a:bodyPr lIns="0" tIns="0" rIns="0" bIns="0" rtlCol="0" anchor="t">
              <a:spAutoFit/>
            </a:bodyPr>
            <a:lstStyle/>
            <a:p>
              <a:pPr algn="just">
                <a:lnSpc>
                  <a:spcPts val="4200"/>
                </a:lnSpc>
              </a:pPr>
              <a:r>
                <a:rPr lang="vi-VN" sz="3000" b="0" i="0">
                  <a:solidFill>
                    <a:schemeClr val="bg1"/>
                  </a:solidFill>
                  <a:effectLst/>
                  <a:latin typeface="+mj-lt"/>
                </a:rPr>
                <a:t>Nó cung cấp các tính năng bảo mật cho ứng dụng web và các ứng dụng Spring khác như RESTful, WebSocket, và các ứng dụng Spring Boot.</a:t>
              </a:r>
              <a:r>
                <a:rPr lang="en-US" sz="3000" b="0" i="0">
                  <a:solidFill>
                    <a:schemeClr val="bg1"/>
                  </a:solidFill>
                  <a:effectLst/>
                  <a:latin typeface="+mj-lt"/>
                </a:rPr>
                <a:t> </a:t>
              </a:r>
              <a:r>
                <a:rPr lang="vi-VN" sz="3000" b="0" i="0">
                  <a:solidFill>
                    <a:schemeClr val="bg1"/>
                  </a:solidFill>
                  <a:effectLst/>
                  <a:latin typeface="+mj-lt"/>
                </a:rPr>
                <a:t>Nó cũng cung cấp tích hợp với các nhà cung cấp xác thực như Google, Facebook và Twitter.</a:t>
              </a:r>
              <a:endParaRPr lang="en-US" sz="3000" spc="150" dirty="0">
                <a:solidFill>
                  <a:schemeClr val="bg1"/>
                </a:solidFill>
                <a:latin typeface="+mj-lt"/>
                <a:cs typeface="Times New Roman" panose="02020603050405020304" pitchFamily="18" charset="0"/>
              </a:endParaRPr>
            </a:p>
          </p:txBody>
        </p:sp>
      </p:grpSp>
      <p:sp>
        <p:nvSpPr>
          <p:cNvPr id="10" name="TextBox 10"/>
          <p:cNvSpPr txBox="1"/>
          <p:nvPr/>
        </p:nvSpPr>
        <p:spPr>
          <a:xfrm>
            <a:off x="7538091" y="5710238"/>
            <a:ext cx="8727658" cy="1000125"/>
          </a:xfrm>
          <a:prstGeom prst="rect">
            <a:avLst/>
          </a:prstGeom>
        </p:spPr>
        <p:txBody>
          <a:bodyPr lIns="0" tIns="0" rIns="0" bIns="0" rtlCol="0" anchor="t">
            <a:spAutoFit/>
          </a:bodyPr>
          <a:lstStyle/>
          <a:p>
            <a:pPr algn="l">
              <a:lnSpc>
                <a:spcPts val="3900"/>
              </a:lnSpc>
            </a:pPr>
            <a:r>
              <a:rPr lang="en-US" sz="3000" spc="30" dirty="0">
                <a:solidFill>
                  <a:srgbClr val="FFFFFF"/>
                </a:solidFill>
                <a:latin typeface="Times New Roman" panose="02020603050405020304" pitchFamily="18" charset="0"/>
                <a:cs typeface="Times New Roman" panose="02020603050405020304" pitchFamily="18" charset="0"/>
              </a:rPr>
              <a:t>Authentication: </a:t>
            </a:r>
            <a:r>
              <a:rPr lang="en-US" sz="3000" spc="30" dirty="0" err="1">
                <a:solidFill>
                  <a:srgbClr val="FFFFFF"/>
                </a:solidFill>
                <a:latin typeface="Times New Roman" panose="02020603050405020304" pitchFamily="18" charset="0"/>
                <a:cs typeface="Times New Roman" panose="02020603050405020304" pitchFamily="18" charset="0"/>
              </a:rPr>
              <a:t>Quá</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trình</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biết</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xác</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định</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người</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dùng</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muốn</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truy</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cập</a:t>
            </a:r>
            <a:r>
              <a:rPr lang="en-US" sz="3000" spc="30" dirty="0">
                <a:solidFill>
                  <a:srgbClr val="FFFFFF"/>
                </a:solidFill>
                <a:latin typeface="Times New Roman" panose="02020603050405020304" pitchFamily="18" charset="0"/>
                <a:cs typeface="Times New Roman" panose="02020603050405020304" pitchFamily="18" charset="0"/>
              </a:rPr>
              <a:t>.</a:t>
            </a:r>
          </a:p>
        </p:txBody>
      </p:sp>
      <p:sp>
        <p:nvSpPr>
          <p:cNvPr id="11" name="TextBox 11"/>
          <p:cNvSpPr txBox="1"/>
          <p:nvPr/>
        </p:nvSpPr>
        <p:spPr>
          <a:xfrm>
            <a:off x="7600950" y="7277100"/>
            <a:ext cx="8727658" cy="1000125"/>
          </a:xfrm>
          <a:prstGeom prst="rect">
            <a:avLst/>
          </a:prstGeom>
        </p:spPr>
        <p:txBody>
          <a:bodyPr lIns="0" tIns="0" rIns="0" bIns="0" rtlCol="0" anchor="t">
            <a:spAutoFit/>
          </a:bodyPr>
          <a:lstStyle/>
          <a:p>
            <a:pPr>
              <a:lnSpc>
                <a:spcPts val="3900"/>
              </a:lnSpc>
              <a:spcBef>
                <a:spcPct val="0"/>
              </a:spcBef>
            </a:pPr>
            <a:r>
              <a:rPr lang="en-US" sz="3000" spc="30" dirty="0">
                <a:solidFill>
                  <a:srgbClr val="FFFFFF"/>
                </a:solidFill>
                <a:latin typeface="Times New Roman" panose="02020603050405020304" pitchFamily="18" charset="0"/>
                <a:cs typeface="Times New Roman" panose="02020603050405020304" pitchFamily="18" charset="0"/>
              </a:rPr>
              <a:t>Authorization: </a:t>
            </a:r>
            <a:r>
              <a:rPr lang="en-US" sz="3000" spc="30" dirty="0" err="1">
                <a:solidFill>
                  <a:srgbClr val="FFFFFF"/>
                </a:solidFill>
                <a:latin typeface="Times New Roman" panose="02020603050405020304" pitchFamily="18" charset="0"/>
                <a:cs typeface="Times New Roman" panose="02020603050405020304" pitchFamily="18" charset="0"/>
              </a:rPr>
              <a:t>Quy</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trình</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cho</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phép</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quyền</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hạn</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thực</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hiện</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các</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hành</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động</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trong</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ứng</a:t>
            </a:r>
            <a:r>
              <a:rPr lang="en-US" sz="3000" spc="30" dirty="0">
                <a:solidFill>
                  <a:srgbClr val="FFFFFF"/>
                </a:solidFill>
                <a:latin typeface="Times New Roman" panose="02020603050405020304" pitchFamily="18" charset="0"/>
                <a:cs typeface="Times New Roman" panose="02020603050405020304" pitchFamily="18" charset="0"/>
              </a:rPr>
              <a:t> </a:t>
            </a:r>
            <a:r>
              <a:rPr lang="en-US" sz="3000" spc="30" dirty="0" err="1">
                <a:solidFill>
                  <a:srgbClr val="FFFFFF"/>
                </a:solidFill>
                <a:latin typeface="Times New Roman" panose="02020603050405020304" pitchFamily="18" charset="0"/>
                <a:cs typeface="Times New Roman" panose="02020603050405020304" pitchFamily="18" charset="0"/>
              </a:rPr>
              <a:t>dụng</a:t>
            </a:r>
            <a:r>
              <a:rPr lang="en-US" sz="3000" spc="30" dirty="0">
                <a:solidFill>
                  <a:srgbClr val="FFFFFF"/>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7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75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100275" y="3099775"/>
            <a:ext cx="4087450" cy="408745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DAD8"/>
            </a:solidFill>
          </p:spPr>
        </p:sp>
      </p:grpSp>
      <p:grpSp>
        <p:nvGrpSpPr>
          <p:cNvPr id="4" name="Group 4"/>
          <p:cNvGrpSpPr/>
          <p:nvPr/>
        </p:nvGrpSpPr>
        <p:grpSpPr>
          <a:xfrm>
            <a:off x="11981431" y="2449830"/>
            <a:ext cx="6306569" cy="2205990"/>
            <a:chOff x="0" y="0"/>
            <a:chExt cx="8408759" cy="2941320"/>
          </a:xfrm>
        </p:grpSpPr>
        <p:sp>
          <p:nvSpPr>
            <p:cNvPr id="5" name="TextBox 5"/>
            <p:cNvSpPr txBox="1"/>
            <p:nvPr/>
          </p:nvSpPr>
          <p:spPr>
            <a:xfrm>
              <a:off x="0" y="-41487"/>
              <a:ext cx="8408759" cy="740833"/>
            </a:xfrm>
            <a:prstGeom prst="rect">
              <a:avLst/>
            </a:prstGeom>
          </p:spPr>
          <p:txBody>
            <a:bodyPr lIns="0" tIns="0" rIns="0" bIns="0" rtlCol="0" anchor="t">
              <a:spAutoFit/>
            </a:bodyPr>
            <a:lstStyle/>
            <a:p>
              <a:pPr>
                <a:lnSpc>
                  <a:spcPts val="4550"/>
                </a:lnSpc>
              </a:pPr>
              <a:r>
                <a:rPr lang="en-US" sz="3500" spc="175" dirty="0">
                  <a:solidFill>
                    <a:srgbClr val="3EDAD8"/>
                  </a:solidFill>
                  <a:latin typeface="Clear Sans Bold"/>
                </a:rPr>
                <a:t>SPRING-SECURITY-CONFIG</a:t>
              </a:r>
            </a:p>
          </p:txBody>
        </p:sp>
        <p:sp>
          <p:nvSpPr>
            <p:cNvPr id="6" name="TextBox 6"/>
            <p:cNvSpPr txBox="1"/>
            <p:nvPr/>
          </p:nvSpPr>
          <p:spPr>
            <a:xfrm>
              <a:off x="0" y="853440"/>
              <a:ext cx="8408759" cy="2108200"/>
            </a:xfrm>
            <a:prstGeom prst="rect">
              <a:avLst/>
            </a:prstGeom>
          </p:spPr>
          <p:txBody>
            <a:bodyPr lIns="0" tIns="0" rIns="0" bIns="0" rtlCol="0" anchor="t">
              <a:spAutoFit/>
            </a:bodyPr>
            <a:lstStyle/>
            <a:p>
              <a:pPr>
                <a:lnSpc>
                  <a:spcPts val="4200"/>
                </a:lnSpc>
              </a:pPr>
              <a:r>
                <a:rPr lang="en-US" sz="3000" spc="150" dirty="0" err="1">
                  <a:solidFill>
                    <a:srgbClr val="191919"/>
                  </a:solidFill>
                  <a:latin typeface="Times New Roman" panose="02020603050405020304" pitchFamily="18" charset="0"/>
                  <a:cs typeface="Times New Roman" panose="02020603050405020304" pitchFamily="18" charset="0"/>
                </a:rPr>
                <a:t>Chứa</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mã</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phân</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tích</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không</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gian</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tên</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bảo</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mật</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Nếu</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sử</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dụng</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tệp</a:t>
              </a:r>
              <a:r>
                <a:rPr lang="en-US" sz="3000" spc="150" dirty="0">
                  <a:solidFill>
                    <a:srgbClr val="191919"/>
                  </a:solidFill>
                  <a:latin typeface="Times New Roman" panose="02020603050405020304" pitchFamily="18" charset="0"/>
                  <a:cs typeface="Times New Roman" panose="02020603050405020304" pitchFamily="18" charset="0"/>
                </a:rPr>
                <a:t> XML Spring Security </a:t>
              </a:r>
              <a:r>
                <a:rPr lang="en-US" sz="3000" spc="150" dirty="0" err="1">
                  <a:solidFill>
                    <a:srgbClr val="191919"/>
                  </a:solidFill>
                  <a:latin typeface="Times New Roman" panose="02020603050405020304" pitchFamily="18" charset="0"/>
                  <a:cs typeface="Times New Roman" panose="02020603050405020304" pitchFamily="18" charset="0"/>
                </a:rPr>
                <a:t>để</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cấu</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hình</a:t>
              </a:r>
              <a:r>
                <a:rPr lang="en-US" sz="3000" spc="150" dirty="0">
                  <a:solidFill>
                    <a:srgbClr val="191919"/>
                  </a:solidFill>
                  <a:latin typeface="Times New Roman" panose="02020603050405020304" pitchFamily="18" charset="0"/>
                  <a:cs typeface="Times New Roman" panose="02020603050405020304" pitchFamily="18" charset="0"/>
                </a:rPr>
                <a:t>.</a:t>
              </a:r>
            </a:p>
          </p:txBody>
        </p:sp>
      </p:grpSp>
      <p:grpSp>
        <p:nvGrpSpPr>
          <p:cNvPr id="7" name="Group 7"/>
          <p:cNvGrpSpPr/>
          <p:nvPr/>
        </p:nvGrpSpPr>
        <p:grpSpPr>
          <a:xfrm>
            <a:off x="11897894" y="5786415"/>
            <a:ext cx="6652606" cy="2242523"/>
            <a:chOff x="0" y="-41487"/>
            <a:chExt cx="8870141" cy="2990031"/>
          </a:xfrm>
        </p:grpSpPr>
        <p:sp>
          <p:nvSpPr>
            <p:cNvPr id="8" name="TextBox 8"/>
            <p:cNvSpPr txBox="1"/>
            <p:nvPr/>
          </p:nvSpPr>
          <p:spPr>
            <a:xfrm>
              <a:off x="0" y="-41487"/>
              <a:ext cx="8870141" cy="740833"/>
            </a:xfrm>
            <a:prstGeom prst="rect">
              <a:avLst/>
            </a:prstGeom>
          </p:spPr>
          <p:txBody>
            <a:bodyPr lIns="0" tIns="0" rIns="0" bIns="0" rtlCol="0" anchor="t">
              <a:spAutoFit/>
            </a:bodyPr>
            <a:lstStyle/>
            <a:p>
              <a:pPr>
                <a:lnSpc>
                  <a:spcPts val="4550"/>
                </a:lnSpc>
              </a:pPr>
              <a:r>
                <a:rPr lang="en-US" sz="3500" spc="175">
                  <a:solidFill>
                    <a:srgbClr val="3EDAD8"/>
                  </a:solidFill>
                  <a:latin typeface="Clear Sans Bold"/>
                </a:rPr>
                <a:t>SPRING-SECURITY-TAGLIBS</a:t>
              </a:r>
            </a:p>
          </p:txBody>
        </p:sp>
        <p:sp>
          <p:nvSpPr>
            <p:cNvPr id="9" name="TextBox 9"/>
            <p:cNvSpPr txBox="1"/>
            <p:nvPr/>
          </p:nvSpPr>
          <p:spPr>
            <a:xfrm>
              <a:off x="0" y="853440"/>
              <a:ext cx="8870141" cy="2095104"/>
            </a:xfrm>
            <a:prstGeom prst="rect">
              <a:avLst/>
            </a:prstGeom>
          </p:spPr>
          <p:txBody>
            <a:bodyPr lIns="0" tIns="0" rIns="0" bIns="0" rtlCol="0" anchor="t">
              <a:spAutoFit/>
            </a:bodyPr>
            <a:lstStyle/>
            <a:p>
              <a:pPr>
                <a:lnSpc>
                  <a:spcPts val="4200"/>
                </a:lnSpc>
              </a:pPr>
              <a:r>
                <a:rPr lang="en-US" sz="3000" spc="150" dirty="0" err="1">
                  <a:solidFill>
                    <a:srgbClr val="191919"/>
                  </a:solidFill>
                  <a:latin typeface="Times New Roman" panose="02020603050405020304" pitchFamily="18" charset="0"/>
                  <a:cs typeface="Times New Roman" panose="02020603050405020304" pitchFamily="18" charset="0"/>
                </a:rPr>
                <a:t>Cung</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cấp</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hỗ</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trợ</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cơ</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bản</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truy</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cập</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thông</a:t>
              </a:r>
              <a:r>
                <a:rPr lang="en-US" sz="3000" spc="150" dirty="0">
                  <a:solidFill>
                    <a:srgbClr val="191919"/>
                  </a:solidFill>
                  <a:latin typeface="Times New Roman" panose="02020603050405020304" pitchFamily="18" charset="0"/>
                  <a:cs typeface="Times New Roman" panose="02020603050405020304" pitchFamily="18" charset="0"/>
                </a:rPr>
                <a:t> tin </a:t>
              </a:r>
              <a:r>
                <a:rPr lang="en-US" sz="3000" spc="150" dirty="0" err="1">
                  <a:solidFill>
                    <a:srgbClr val="191919"/>
                  </a:solidFill>
                  <a:latin typeface="Times New Roman" panose="02020603050405020304" pitchFamily="18" charset="0"/>
                  <a:cs typeface="Times New Roman" panose="02020603050405020304" pitchFamily="18" charset="0"/>
                </a:rPr>
                <a:t>bảo</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mật</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áp</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dụng</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các</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ràng</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buộc</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bảo</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mật</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trong</a:t>
              </a:r>
              <a:r>
                <a:rPr lang="en-US" sz="3000" spc="150" dirty="0">
                  <a:solidFill>
                    <a:srgbClr val="191919"/>
                  </a:solidFill>
                  <a:latin typeface="Times New Roman" panose="02020603050405020304" pitchFamily="18" charset="0"/>
                  <a:cs typeface="Times New Roman" panose="02020603050405020304" pitchFamily="18" charset="0"/>
                </a:rPr>
                <a:t> JSPs.</a:t>
              </a:r>
            </a:p>
          </p:txBody>
        </p:sp>
      </p:grpSp>
      <p:grpSp>
        <p:nvGrpSpPr>
          <p:cNvPr id="10" name="Group 10"/>
          <p:cNvGrpSpPr/>
          <p:nvPr/>
        </p:nvGrpSpPr>
        <p:grpSpPr>
          <a:xfrm>
            <a:off x="9799636" y="2696527"/>
            <a:ext cx="2098258" cy="2098258"/>
            <a:chOff x="0" y="0"/>
            <a:chExt cx="2797678" cy="2797678"/>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797678" cy="2797678"/>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225" y="126225"/>
              <a:ext cx="2545228" cy="2545228"/>
            </a:xfrm>
            <a:prstGeom prst="rect">
              <a:avLst/>
            </a:prstGeom>
          </p:spPr>
        </p:pic>
      </p:grpSp>
      <p:grpSp>
        <p:nvGrpSpPr>
          <p:cNvPr id="13" name="Group 13"/>
          <p:cNvGrpSpPr/>
          <p:nvPr/>
        </p:nvGrpSpPr>
        <p:grpSpPr>
          <a:xfrm>
            <a:off x="9704968" y="5647009"/>
            <a:ext cx="2098258" cy="2098258"/>
            <a:chOff x="0" y="0"/>
            <a:chExt cx="2797678" cy="2797678"/>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797678" cy="2797678"/>
            </a:xfrm>
            <a:prstGeom prst="rect">
              <a:avLst/>
            </a:prstGeom>
          </p:spPr>
        </p:pic>
        <p:pic>
          <p:nvPicPr>
            <p:cNvPr id="15" name="Picture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225" y="126225"/>
              <a:ext cx="2545228" cy="2545228"/>
            </a:xfrm>
            <a:prstGeom prst="rect">
              <a:avLst/>
            </a:prstGeom>
          </p:spPr>
        </p:pic>
      </p:grpSp>
      <p:grpSp>
        <p:nvGrpSpPr>
          <p:cNvPr id="16" name="Group 16"/>
          <p:cNvGrpSpPr/>
          <p:nvPr/>
        </p:nvGrpSpPr>
        <p:grpSpPr>
          <a:xfrm>
            <a:off x="6270695" y="2685415"/>
            <a:ext cx="2098258" cy="2098258"/>
            <a:chOff x="0" y="0"/>
            <a:chExt cx="2797678" cy="2797678"/>
          </a:xfrm>
        </p:grpSpPr>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797678" cy="2797678"/>
            </a:xfrm>
            <a:prstGeom prst="rect">
              <a:avLst/>
            </a:prstGeom>
          </p:spPr>
        </p:pic>
        <p:pic>
          <p:nvPicPr>
            <p:cNvPr id="18" name="Picture 1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225" y="126225"/>
              <a:ext cx="2545228" cy="2545228"/>
            </a:xfrm>
            <a:prstGeom prst="rect">
              <a:avLst/>
            </a:prstGeom>
          </p:spPr>
        </p:pic>
      </p:grpSp>
      <p:grpSp>
        <p:nvGrpSpPr>
          <p:cNvPr id="19" name="Group 19"/>
          <p:cNvGrpSpPr/>
          <p:nvPr/>
        </p:nvGrpSpPr>
        <p:grpSpPr>
          <a:xfrm>
            <a:off x="6270695" y="5647009"/>
            <a:ext cx="2098258" cy="2098258"/>
            <a:chOff x="0" y="0"/>
            <a:chExt cx="2797678" cy="2797678"/>
          </a:xfrm>
        </p:grpSpPr>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797678" cy="2797678"/>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225" y="126225"/>
              <a:ext cx="2545228" cy="2545228"/>
            </a:xfrm>
            <a:prstGeom prst="rect">
              <a:avLst/>
            </a:prstGeom>
          </p:spPr>
        </p:pic>
      </p:grpSp>
      <p:grpSp>
        <p:nvGrpSpPr>
          <p:cNvPr id="22" name="Group 22"/>
          <p:cNvGrpSpPr/>
          <p:nvPr/>
        </p:nvGrpSpPr>
        <p:grpSpPr>
          <a:xfrm>
            <a:off x="727097" y="5631180"/>
            <a:ext cx="5543598" cy="2739390"/>
            <a:chOff x="0" y="0"/>
            <a:chExt cx="7391464" cy="3652520"/>
          </a:xfrm>
        </p:grpSpPr>
        <p:sp>
          <p:nvSpPr>
            <p:cNvPr id="23" name="TextBox 23"/>
            <p:cNvSpPr txBox="1"/>
            <p:nvPr/>
          </p:nvSpPr>
          <p:spPr>
            <a:xfrm>
              <a:off x="0" y="-41487"/>
              <a:ext cx="7391464" cy="740833"/>
            </a:xfrm>
            <a:prstGeom prst="rect">
              <a:avLst/>
            </a:prstGeom>
          </p:spPr>
          <p:txBody>
            <a:bodyPr lIns="0" tIns="0" rIns="0" bIns="0" rtlCol="0" anchor="t">
              <a:spAutoFit/>
            </a:bodyPr>
            <a:lstStyle/>
            <a:p>
              <a:pPr>
                <a:lnSpc>
                  <a:spcPts val="4550"/>
                </a:lnSpc>
              </a:pPr>
              <a:r>
                <a:rPr lang="en-US" sz="3500" spc="175" dirty="0">
                  <a:solidFill>
                    <a:srgbClr val="3EDAD8"/>
                  </a:solidFill>
                  <a:latin typeface="Clear Sans Bold"/>
                </a:rPr>
                <a:t>SPRING-SECURITY-WEB</a:t>
              </a:r>
            </a:p>
          </p:txBody>
        </p:sp>
        <p:sp>
          <p:nvSpPr>
            <p:cNvPr id="24" name="TextBox 24"/>
            <p:cNvSpPr txBox="1"/>
            <p:nvPr/>
          </p:nvSpPr>
          <p:spPr>
            <a:xfrm>
              <a:off x="0" y="853440"/>
              <a:ext cx="7391464" cy="2819400"/>
            </a:xfrm>
            <a:prstGeom prst="rect">
              <a:avLst/>
            </a:prstGeom>
          </p:spPr>
          <p:txBody>
            <a:bodyPr lIns="0" tIns="0" rIns="0" bIns="0" rtlCol="0" anchor="t">
              <a:spAutoFit/>
            </a:bodyPr>
            <a:lstStyle/>
            <a:p>
              <a:pPr>
                <a:lnSpc>
                  <a:spcPts val="4200"/>
                </a:lnSpc>
              </a:pPr>
              <a:r>
                <a:rPr lang="en-US" sz="3000" spc="150" dirty="0" err="1">
                  <a:solidFill>
                    <a:srgbClr val="191919"/>
                  </a:solidFill>
                  <a:latin typeface="Times New Roman" panose="02020603050405020304" pitchFamily="18" charset="0"/>
                  <a:cs typeface="Times New Roman" panose="02020603050405020304" pitchFamily="18" charset="0"/>
                </a:rPr>
                <a:t>Chứa</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bộ</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lọc</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mã</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cơ</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sở</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hạ</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tầng</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bảo</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mật</a:t>
              </a:r>
              <a:r>
                <a:rPr lang="en-US" sz="3000" spc="150" dirty="0">
                  <a:solidFill>
                    <a:srgbClr val="191919"/>
                  </a:solidFill>
                  <a:latin typeface="Times New Roman" panose="02020603050405020304" pitchFamily="18" charset="0"/>
                  <a:cs typeface="Times New Roman" panose="02020603050405020304" pitchFamily="18" charset="0"/>
                </a:rPr>
                <a:t> web </a:t>
              </a:r>
              <a:r>
                <a:rPr lang="en-US" sz="3000" spc="150" dirty="0" err="1">
                  <a:solidFill>
                    <a:srgbClr val="191919"/>
                  </a:solidFill>
                  <a:latin typeface="Times New Roman" panose="02020603050405020304" pitchFamily="18" charset="0"/>
                  <a:cs typeface="Times New Roman" panose="02020603050405020304" pitchFamily="18" charset="0"/>
                </a:rPr>
                <a:t>liên</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quan</a:t>
              </a:r>
              <a:r>
                <a:rPr lang="en-US" sz="3000" spc="150" dirty="0">
                  <a:solidFill>
                    <a:srgbClr val="191919"/>
                  </a:solidFill>
                  <a:latin typeface="Times New Roman" panose="02020603050405020304" pitchFamily="18" charset="0"/>
                  <a:cs typeface="Times New Roman" panose="02020603050405020304" pitchFamily="18" charset="0"/>
                </a:rPr>
                <a:t>.</a:t>
              </a:r>
            </a:p>
            <a:p>
              <a:pPr>
                <a:lnSpc>
                  <a:spcPts val="4200"/>
                </a:lnSpc>
              </a:pPr>
              <a:r>
                <a:rPr lang="en-US" sz="3000" spc="150" dirty="0">
                  <a:solidFill>
                    <a:srgbClr val="191919"/>
                  </a:solidFill>
                  <a:latin typeface="Times New Roman" panose="02020603050405020304" pitchFamily="18" charset="0"/>
                  <a:cs typeface="Times New Roman" panose="02020603050405020304" pitchFamily="18" charset="0"/>
                </a:rPr>
                <a:t>Cho </a:t>
              </a:r>
              <a:r>
                <a:rPr lang="en-US" sz="3000" spc="150" dirty="0" err="1">
                  <a:solidFill>
                    <a:srgbClr val="191919"/>
                  </a:solidFill>
                  <a:latin typeface="Times New Roman" panose="02020603050405020304" pitchFamily="18" charset="0"/>
                  <a:cs typeface="Times New Roman" panose="02020603050405020304" pitchFamily="18" charset="0"/>
                </a:rPr>
                <a:t>phép</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bảo</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mật</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dựa</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trên</a:t>
              </a:r>
              <a:r>
                <a:rPr lang="en-US" sz="3000" spc="150" dirty="0">
                  <a:solidFill>
                    <a:srgbClr val="191919"/>
                  </a:solidFill>
                  <a:latin typeface="Times New Roman" panose="02020603050405020304" pitchFamily="18" charset="0"/>
                  <a:cs typeface="Times New Roman" panose="02020603050405020304" pitchFamily="18" charset="0"/>
                </a:rPr>
                <a:t> URL.</a:t>
              </a:r>
            </a:p>
          </p:txBody>
        </p:sp>
      </p:grpSp>
      <p:grpSp>
        <p:nvGrpSpPr>
          <p:cNvPr id="25" name="Group 25"/>
          <p:cNvGrpSpPr/>
          <p:nvPr/>
        </p:nvGrpSpPr>
        <p:grpSpPr>
          <a:xfrm>
            <a:off x="727097" y="2418715"/>
            <a:ext cx="5873146" cy="1718945"/>
            <a:chOff x="0" y="-41487"/>
            <a:chExt cx="7830862" cy="2291927"/>
          </a:xfrm>
        </p:grpSpPr>
        <p:sp>
          <p:nvSpPr>
            <p:cNvPr id="26" name="TextBox 26"/>
            <p:cNvSpPr txBox="1"/>
            <p:nvPr/>
          </p:nvSpPr>
          <p:spPr>
            <a:xfrm>
              <a:off x="0" y="-41487"/>
              <a:ext cx="7830862" cy="740833"/>
            </a:xfrm>
            <a:prstGeom prst="rect">
              <a:avLst/>
            </a:prstGeom>
          </p:spPr>
          <p:txBody>
            <a:bodyPr lIns="0" tIns="0" rIns="0" bIns="0" rtlCol="0" anchor="t">
              <a:spAutoFit/>
            </a:bodyPr>
            <a:lstStyle/>
            <a:p>
              <a:pPr>
                <a:lnSpc>
                  <a:spcPts val="4550"/>
                </a:lnSpc>
              </a:pPr>
              <a:r>
                <a:rPr lang="en-US" sz="3500" spc="175" dirty="0">
                  <a:solidFill>
                    <a:srgbClr val="3EDAD8"/>
                  </a:solidFill>
                  <a:latin typeface="Clear Sans Bold"/>
                </a:rPr>
                <a:t>SPRING-SECURITY-CORE</a:t>
              </a:r>
            </a:p>
          </p:txBody>
        </p:sp>
        <p:sp>
          <p:nvSpPr>
            <p:cNvPr id="27" name="TextBox 27"/>
            <p:cNvSpPr txBox="1"/>
            <p:nvPr/>
          </p:nvSpPr>
          <p:spPr>
            <a:xfrm>
              <a:off x="0" y="853440"/>
              <a:ext cx="7830862" cy="1397000"/>
            </a:xfrm>
            <a:prstGeom prst="rect">
              <a:avLst/>
            </a:prstGeom>
          </p:spPr>
          <p:txBody>
            <a:bodyPr lIns="0" tIns="0" rIns="0" bIns="0" rtlCol="0" anchor="t">
              <a:spAutoFit/>
            </a:bodyPr>
            <a:lstStyle/>
            <a:p>
              <a:pPr>
                <a:lnSpc>
                  <a:spcPts val="4200"/>
                </a:lnSpc>
              </a:pPr>
              <a:r>
                <a:rPr lang="en-US" sz="3000" spc="150" dirty="0" err="1">
                  <a:solidFill>
                    <a:srgbClr val="191919"/>
                  </a:solidFill>
                  <a:latin typeface="Times New Roman" panose="02020603050405020304" pitchFamily="18" charset="0"/>
                  <a:cs typeface="Times New Roman" panose="02020603050405020304" pitchFamily="18" charset="0"/>
                </a:rPr>
                <a:t>Chứa</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các</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lớp</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giao</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diện</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xác</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thực</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kiểm</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soát</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truy</a:t>
              </a:r>
              <a:r>
                <a:rPr lang="en-US" sz="3000" spc="150" dirty="0">
                  <a:solidFill>
                    <a:srgbClr val="191919"/>
                  </a:solidFill>
                  <a:latin typeface="Times New Roman" panose="02020603050405020304" pitchFamily="18" charset="0"/>
                  <a:cs typeface="Times New Roman" panose="02020603050405020304" pitchFamily="18" charset="0"/>
                </a:rPr>
                <a:t> </a:t>
              </a:r>
              <a:r>
                <a:rPr lang="en-US" sz="3000" spc="150" dirty="0" err="1">
                  <a:solidFill>
                    <a:srgbClr val="191919"/>
                  </a:solidFill>
                  <a:latin typeface="Times New Roman" panose="02020603050405020304" pitchFamily="18" charset="0"/>
                  <a:cs typeface="Times New Roman" panose="02020603050405020304" pitchFamily="18" charset="0"/>
                </a:rPr>
                <a:t>cập</a:t>
              </a:r>
              <a:r>
                <a:rPr lang="en-US" sz="3000" spc="150" dirty="0">
                  <a:solidFill>
                    <a:srgbClr val="191919"/>
                  </a:solidFill>
                  <a:latin typeface="Times New Roman" panose="02020603050405020304" pitchFamily="18" charset="0"/>
                  <a:cs typeface="Times New Roman" panose="02020603050405020304" pitchFamily="18" charset="0"/>
                </a:rPr>
                <a:t>.</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6" presetClass="entr" presetSubtype="21"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inVertical)">
                                      <p:cBhvr>
                                        <p:cTn id="14" dur="75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6" presetClass="entr" presetSubtype="21"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75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75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6" presetClass="entr" presetSubtype="2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538A"/>
        </a:solidFill>
        <a:effectLst/>
      </p:bgPr>
    </p:bg>
    <p:spTree>
      <p:nvGrpSpPr>
        <p:cNvPr id="1" name=""/>
        <p:cNvGrpSpPr/>
        <p:nvPr/>
      </p:nvGrpSpPr>
      <p:grpSpPr>
        <a:xfrm>
          <a:off x="0" y="0"/>
          <a:ext cx="0" cy="0"/>
          <a:chOff x="0" y="0"/>
          <a:chExt cx="0" cy="0"/>
        </a:xfrm>
      </p:grpSpPr>
      <p:sp>
        <p:nvSpPr>
          <p:cNvPr id="2" name="AutoShape 2"/>
          <p:cNvSpPr/>
          <p:nvPr/>
        </p:nvSpPr>
        <p:spPr>
          <a:xfrm>
            <a:off x="-268674" y="79057"/>
            <a:ext cx="3238500" cy="10287000"/>
          </a:xfrm>
          <a:prstGeom prst="rect">
            <a:avLst/>
          </a:prstGeom>
          <a:solidFill>
            <a:srgbClr val="FFFFFF"/>
          </a:solidFill>
        </p:spPr>
      </p:sp>
      <p:grpSp>
        <p:nvGrpSpPr>
          <p:cNvPr id="3" name="Group 3"/>
          <p:cNvGrpSpPr/>
          <p:nvPr/>
        </p:nvGrpSpPr>
        <p:grpSpPr>
          <a:xfrm>
            <a:off x="1028700" y="290396"/>
            <a:ext cx="5543550" cy="9383659"/>
            <a:chOff x="0" y="0"/>
            <a:chExt cx="7391400" cy="12511545"/>
          </a:xfrm>
        </p:grpSpPr>
        <p:pic>
          <p:nvPicPr>
            <p:cNvPr id="4" name="Picture 4"/>
            <p:cNvPicPr>
              <a:picLocks noChangeAspect="1"/>
            </p:cNvPicPr>
            <p:nvPr/>
          </p:nvPicPr>
          <p:blipFill>
            <a:blip r:embed="rId2"/>
            <a:srcRect l="4821" r="4821"/>
            <a:stretch>
              <a:fillRect/>
            </a:stretch>
          </p:blipFill>
          <p:spPr>
            <a:xfrm>
              <a:off x="0" y="0"/>
              <a:ext cx="7391400" cy="8180163"/>
            </a:xfrm>
            <a:prstGeom prst="rect">
              <a:avLst/>
            </a:prstGeom>
          </p:spPr>
        </p:pic>
        <p:pic>
          <p:nvPicPr>
            <p:cNvPr id="5" name="Picture 5"/>
            <p:cNvPicPr>
              <a:picLocks noChangeAspect="1"/>
            </p:cNvPicPr>
            <p:nvPr/>
          </p:nvPicPr>
          <p:blipFill>
            <a:blip r:embed="rId3"/>
            <a:srcRect l="2451" r="2451"/>
            <a:stretch>
              <a:fillRect/>
            </a:stretch>
          </p:blipFill>
          <p:spPr>
            <a:xfrm>
              <a:off x="0" y="8421463"/>
              <a:ext cx="7391400" cy="4090082"/>
            </a:xfrm>
            <a:prstGeom prst="rect">
              <a:avLst/>
            </a:prstGeom>
          </p:spPr>
        </p:pic>
      </p:grpSp>
      <p:sp>
        <p:nvSpPr>
          <p:cNvPr id="6" name="AutoShape 6"/>
          <p:cNvSpPr/>
          <p:nvPr/>
        </p:nvSpPr>
        <p:spPr>
          <a:xfrm>
            <a:off x="6570155" y="307714"/>
            <a:ext cx="10687050" cy="9383659"/>
          </a:xfrm>
          <a:prstGeom prst="rect">
            <a:avLst/>
          </a:prstGeom>
          <a:solidFill>
            <a:srgbClr val="2C92D5">
              <a:alpha val="29804"/>
            </a:srgbClr>
          </a:solidFill>
        </p:spPr>
        <p:txBody>
          <a:bodyPr/>
          <a:lstStyle/>
          <a:p>
            <a:endParaRPr lang="en-US"/>
          </a:p>
        </p:txBody>
      </p:sp>
      <p:sp>
        <p:nvSpPr>
          <p:cNvPr id="7" name="TextBox 7"/>
          <p:cNvSpPr txBox="1"/>
          <p:nvPr/>
        </p:nvSpPr>
        <p:spPr>
          <a:xfrm>
            <a:off x="7308277" y="1269048"/>
            <a:ext cx="8727658" cy="638175"/>
          </a:xfrm>
          <a:prstGeom prst="rect">
            <a:avLst/>
          </a:prstGeom>
        </p:spPr>
        <p:txBody>
          <a:bodyPr lIns="0" tIns="0" rIns="0" bIns="0" rtlCol="0" anchor="t">
            <a:spAutoFit/>
          </a:bodyPr>
          <a:lstStyle/>
          <a:p>
            <a:pPr marL="755651" lvl="1" indent="-377825" algn="just">
              <a:lnSpc>
                <a:spcPts val="5250"/>
              </a:lnSpc>
              <a:buFont typeface="Arial"/>
              <a:buChar char="•"/>
            </a:pPr>
            <a:r>
              <a:rPr lang="en-US" sz="3500" spc="35" dirty="0" err="1">
                <a:solidFill>
                  <a:srgbClr val="FFFFFF"/>
                </a:solidFill>
                <a:latin typeface="Clear Sans Bold Bold"/>
              </a:rPr>
              <a:t>Đặc</a:t>
            </a:r>
            <a:r>
              <a:rPr lang="en-US" sz="3500" spc="35" dirty="0">
                <a:solidFill>
                  <a:srgbClr val="FFFFFF"/>
                </a:solidFill>
                <a:latin typeface="Clear Sans Bold Bold"/>
              </a:rPr>
              <a:t> </a:t>
            </a:r>
            <a:r>
              <a:rPr lang="en-US" sz="3500" spc="35" dirty="0" err="1">
                <a:solidFill>
                  <a:srgbClr val="FFFFFF"/>
                </a:solidFill>
                <a:latin typeface="Clear Sans Bold Bold"/>
              </a:rPr>
              <a:t>trưng</a:t>
            </a:r>
            <a:r>
              <a:rPr lang="en-US" sz="3500" spc="35" dirty="0">
                <a:solidFill>
                  <a:srgbClr val="FFFFFF"/>
                </a:solidFill>
                <a:latin typeface="Clear Sans Bold Bold"/>
              </a:rPr>
              <a:t> </a:t>
            </a:r>
            <a:r>
              <a:rPr lang="en-US" sz="3500" spc="35" dirty="0" err="1">
                <a:solidFill>
                  <a:srgbClr val="FFFFFF"/>
                </a:solidFill>
                <a:latin typeface="Clear Sans Bold Bold"/>
              </a:rPr>
              <a:t>của</a:t>
            </a:r>
            <a:r>
              <a:rPr lang="en-US" sz="3500" spc="35" dirty="0">
                <a:solidFill>
                  <a:srgbClr val="FFFFFF"/>
                </a:solidFill>
                <a:latin typeface="Clear Sans Bold Bold"/>
              </a:rPr>
              <a:t> Spring Security:</a:t>
            </a:r>
          </a:p>
        </p:txBody>
      </p:sp>
      <p:sp>
        <p:nvSpPr>
          <p:cNvPr id="8" name="TextBox 8"/>
          <p:cNvSpPr txBox="1"/>
          <p:nvPr/>
        </p:nvSpPr>
        <p:spPr>
          <a:xfrm>
            <a:off x="7676181" y="2264399"/>
            <a:ext cx="9581025" cy="465256"/>
          </a:xfrm>
          <a:prstGeom prst="rect">
            <a:avLst/>
          </a:prstGeom>
        </p:spPr>
        <p:txBody>
          <a:bodyPr wrap="square" lIns="0" tIns="0" rIns="0" bIns="0" rtlCol="0" anchor="t">
            <a:spAutoFit/>
          </a:bodyPr>
          <a:lstStyle/>
          <a:p>
            <a:pPr>
              <a:lnSpc>
                <a:spcPts val="3900"/>
              </a:lnSpc>
              <a:spcBef>
                <a:spcPct val="0"/>
              </a:spcBef>
            </a:pPr>
            <a:r>
              <a:rPr lang="en-US" sz="3000" spc="30">
                <a:solidFill>
                  <a:srgbClr val="FFFFFF"/>
                </a:solidFill>
                <a:latin typeface="Times New Roman" panose="02020603050405020304" pitchFamily="18" charset="0"/>
                <a:cs typeface="Times New Roman" panose="02020603050405020304" pitchFamily="18" charset="0"/>
              </a:rPr>
              <a:t>Authentication and Authorization (Phân quyền và ủy quyền)</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7676181" y="3125329"/>
            <a:ext cx="9581024" cy="465256"/>
          </a:xfrm>
          <a:prstGeom prst="rect">
            <a:avLst/>
          </a:prstGeom>
        </p:spPr>
        <p:txBody>
          <a:bodyPr wrap="square" lIns="0" tIns="0" rIns="0" bIns="0" rtlCol="0" anchor="t">
            <a:spAutoFit/>
          </a:bodyPr>
          <a:lstStyle/>
          <a:p>
            <a:pPr>
              <a:lnSpc>
                <a:spcPts val="3900"/>
              </a:lnSpc>
              <a:spcBef>
                <a:spcPct val="0"/>
              </a:spcBef>
            </a:pPr>
            <a:r>
              <a:rPr lang="en-US" sz="3000" spc="30">
                <a:solidFill>
                  <a:srgbClr val="FFFFFF"/>
                </a:solidFill>
                <a:latin typeface="Times New Roman" panose="02020603050405020304" pitchFamily="18" charset="0"/>
                <a:cs typeface="Times New Roman" panose="02020603050405020304" pitchFamily="18" charset="0"/>
              </a:rPr>
              <a:t>Supports multiple authentication (Hỗ trợ nhiều loại xác thực)</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7676181" y="4076106"/>
            <a:ext cx="9581024" cy="465256"/>
          </a:xfrm>
          <a:prstGeom prst="rect">
            <a:avLst/>
          </a:prstGeom>
        </p:spPr>
        <p:txBody>
          <a:bodyPr wrap="square" lIns="0" tIns="0" rIns="0" bIns="0" rtlCol="0" anchor="t">
            <a:spAutoFit/>
          </a:bodyPr>
          <a:lstStyle/>
          <a:p>
            <a:pPr>
              <a:lnSpc>
                <a:spcPts val="3900"/>
              </a:lnSpc>
              <a:spcBef>
                <a:spcPct val="0"/>
              </a:spcBef>
            </a:pPr>
            <a:r>
              <a:rPr lang="en-US" sz="3000" spc="30">
                <a:solidFill>
                  <a:srgbClr val="FFFFFF"/>
                </a:solidFill>
                <a:latin typeface="Times New Roman" panose="02020603050405020304" pitchFamily="18" charset="0"/>
                <a:cs typeface="Times New Roman" panose="02020603050405020304" pitchFamily="18" charset="0"/>
              </a:rPr>
              <a:t>Attack protection mechanism (Cơ chế bảo vệ tấn công)</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7676181" y="4870801"/>
            <a:ext cx="10038226" cy="465256"/>
          </a:xfrm>
          <a:prstGeom prst="rect">
            <a:avLst/>
          </a:prstGeom>
        </p:spPr>
        <p:txBody>
          <a:bodyPr wrap="square" lIns="0" tIns="0" rIns="0" bIns="0" rtlCol="0" anchor="t">
            <a:spAutoFit/>
          </a:bodyPr>
          <a:lstStyle/>
          <a:p>
            <a:pPr>
              <a:lnSpc>
                <a:spcPts val="3900"/>
              </a:lnSpc>
              <a:spcBef>
                <a:spcPct val="0"/>
              </a:spcBef>
            </a:pPr>
            <a:r>
              <a:rPr lang="en-US" sz="3000" spc="30">
                <a:solidFill>
                  <a:srgbClr val="FFFFFF"/>
                </a:solidFill>
                <a:latin typeface="Times New Roman" panose="02020603050405020304" pitchFamily="18" charset="0"/>
                <a:cs typeface="Times New Roman" panose="02020603050405020304" pitchFamily="18" charset="0"/>
              </a:rPr>
              <a:t>Integration with other frameworks (Tích hợp nhiều Framwork)</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7676181" y="5655185"/>
            <a:ext cx="6837825" cy="465256"/>
          </a:xfrm>
          <a:prstGeom prst="rect">
            <a:avLst/>
          </a:prstGeom>
        </p:spPr>
        <p:txBody>
          <a:bodyPr wrap="square" lIns="0" tIns="0" rIns="0" bIns="0" rtlCol="0" anchor="t">
            <a:spAutoFit/>
          </a:bodyPr>
          <a:lstStyle/>
          <a:p>
            <a:pPr>
              <a:lnSpc>
                <a:spcPts val="3900"/>
              </a:lnSpc>
              <a:spcBef>
                <a:spcPct val="0"/>
              </a:spcBef>
            </a:pPr>
            <a:r>
              <a:rPr lang="en-US" sz="3000" spc="30">
                <a:solidFill>
                  <a:srgbClr val="FFFFFF"/>
                </a:solidFill>
                <a:latin typeface="Times New Roman" panose="02020603050405020304" pitchFamily="18" charset="0"/>
                <a:cs typeface="Times New Roman" panose="02020603050405020304" pitchFamily="18" charset="0"/>
              </a:rPr>
              <a:t>Flexible configuration (Cấu hình linh hoạt)</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7676181" y="6387351"/>
            <a:ext cx="6184651" cy="465256"/>
          </a:xfrm>
          <a:prstGeom prst="rect">
            <a:avLst/>
          </a:prstGeom>
        </p:spPr>
        <p:txBody>
          <a:bodyPr wrap="square" lIns="0" tIns="0" rIns="0" bIns="0" rtlCol="0" anchor="t">
            <a:spAutoFit/>
          </a:bodyPr>
          <a:lstStyle/>
          <a:p>
            <a:pPr>
              <a:lnSpc>
                <a:spcPts val="3900"/>
              </a:lnSpc>
              <a:spcBef>
                <a:spcPct val="0"/>
              </a:spcBef>
            </a:pPr>
            <a:r>
              <a:rPr lang="en-US" sz="3000" spc="30">
                <a:solidFill>
                  <a:srgbClr val="FFFFFF"/>
                </a:solidFill>
                <a:latin typeface="Times New Roman" panose="02020603050405020304" pitchFamily="18" charset="0"/>
                <a:cs typeface="Times New Roman" panose="02020603050405020304" pitchFamily="18" charset="0"/>
              </a:rPr>
              <a:t>Supports OAuth and OpenID Connect</a:t>
            </a:r>
            <a:endParaRPr lang="en-US" sz="3000" spc="30" dirty="0">
              <a:solidFill>
                <a:srgbClr val="FFFFFF"/>
              </a:solidFill>
              <a:latin typeface="Times New Roman" panose="02020603050405020304" pitchFamily="18" charset="0"/>
              <a:cs typeface="Times New Roman" panose="02020603050405020304" pitchFamily="18" charset="0"/>
            </a:endParaRPr>
          </a:p>
        </p:txBody>
      </p:sp>
      <p:sp>
        <p:nvSpPr>
          <p:cNvPr id="14" name="TextBox 14"/>
          <p:cNvSpPr txBox="1"/>
          <p:nvPr/>
        </p:nvSpPr>
        <p:spPr>
          <a:xfrm>
            <a:off x="7676181" y="7229145"/>
            <a:ext cx="6700131" cy="465256"/>
          </a:xfrm>
          <a:prstGeom prst="rect">
            <a:avLst/>
          </a:prstGeom>
        </p:spPr>
        <p:txBody>
          <a:bodyPr wrap="square" lIns="0" tIns="0" rIns="0" bIns="0" rtlCol="0" anchor="t">
            <a:spAutoFit/>
          </a:bodyPr>
          <a:lstStyle/>
          <a:p>
            <a:pPr>
              <a:lnSpc>
                <a:spcPts val="3900"/>
              </a:lnSpc>
              <a:spcBef>
                <a:spcPct val="0"/>
              </a:spcBef>
            </a:pPr>
            <a:r>
              <a:rPr lang="en-US" sz="3000" spc="30" dirty="0">
                <a:solidFill>
                  <a:srgbClr val="FFFFFF"/>
                </a:solidFill>
                <a:latin typeface="Times New Roman" panose="02020603050405020304" pitchFamily="18" charset="0"/>
                <a:cs typeface="Times New Roman" panose="02020603050405020304" pitchFamily="18" charset="0"/>
              </a:rPr>
              <a:t>Single Sign-On(SSO) mechanism support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9517" y="1245398"/>
            <a:ext cx="8428965" cy="815975"/>
          </a:xfrm>
          <a:prstGeom prst="rect">
            <a:avLst/>
          </a:prstGeom>
        </p:spPr>
        <p:txBody>
          <a:bodyPr lIns="0" tIns="0" rIns="0" bIns="0" rtlCol="0" anchor="t">
            <a:spAutoFit/>
          </a:bodyPr>
          <a:lstStyle/>
          <a:p>
            <a:pPr marL="0" lvl="0" indent="0" algn="ctr">
              <a:lnSpc>
                <a:spcPts val="6550"/>
              </a:lnSpc>
              <a:spcBef>
                <a:spcPct val="0"/>
              </a:spcBef>
            </a:pPr>
            <a:r>
              <a:rPr lang="en-US" sz="5000" spc="150" dirty="0">
                <a:solidFill>
                  <a:srgbClr val="191919"/>
                </a:solidFill>
                <a:latin typeface="Clear Sans Bold"/>
              </a:rPr>
              <a:t>2. NGUYÊN TẮC CƠ BẢN </a:t>
            </a:r>
          </a:p>
        </p:txBody>
      </p:sp>
      <p:sp>
        <p:nvSpPr>
          <p:cNvPr id="3" name="AutoShape 3"/>
          <p:cNvSpPr/>
          <p:nvPr/>
        </p:nvSpPr>
        <p:spPr>
          <a:xfrm>
            <a:off x="8715521" y="3080548"/>
            <a:ext cx="9572479" cy="3287249"/>
          </a:xfrm>
          <a:prstGeom prst="rect">
            <a:avLst/>
          </a:prstGeom>
          <a:solidFill>
            <a:srgbClr val="3EDAD8"/>
          </a:solidFill>
        </p:spPr>
      </p:sp>
      <p:grpSp>
        <p:nvGrpSpPr>
          <p:cNvPr id="4" name="Group 4"/>
          <p:cNvGrpSpPr/>
          <p:nvPr/>
        </p:nvGrpSpPr>
        <p:grpSpPr>
          <a:xfrm>
            <a:off x="9067892" y="3954548"/>
            <a:ext cx="783092" cy="1539250"/>
            <a:chOff x="0" y="0"/>
            <a:chExt cx="1044123" cy="2052334"/>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6" name="TextBox 6"/>
            <p:cNvSpPr txBox="1"/>
            <p:nvPr/>
          </p:nvSpPr>
          <p:spPr>
            <a:xfrm>
              <a:off x="135672" y="618370"/>
              <a:ext cx="772779" cy="767970"/>
            </a:xfrm>
            <a:prstGeom prst="rect">
              <a:avLst/>
            </a:prstGeom>
          </p:spPr>
          <p:txBody>
            <a:bodyPr wrap="square" lIns="0" tIns="0" rIns="0" bIns="0" rtlCol="0" anchor="t">
              <a:spAutoFit/>
            </a:bodyPr>
            <a:lstStyle/>
            <a:p>
              <a:pPr marL="0" lvl="0" indent="0" algn="ctr">
                <a:lnSpc>
                  <a:spcPts val="4716"/>
                </a:lnSpc>
                <a:spcBef>
                  <a:spcPct val="0"/>
                </a:spcBef>
              </a:pPr>
              <a:r>
                <a:rPr lang="en-US" sz="3600" u="none" dirty="0">
                  <a:solidFill>
                    <a:srgbClr val="3EDAD8"/>
                  </a:solidFill>
                  <a:latin typeface="Clear Sans Bold"/>
                </a:rPr>
                <a:t>02</a:t>
              </a:r>
            </a:p>
          </p:txBody>
        </p:sp>
      </p:grpSp>
      <p:sp>
        <p:nvSpPr>
          <p:cNvPr id="8" name="AutoShape 8"/>
          <p:cNvSpPr/>
          <p:nvPr/>
        </p:nvSpPr>
        <p:spPr>
          <a:xfrm>
            <a:off x="0" y="3080548"/>
            <a:ext cx="8715521" cy="3287249"/>
          </a:xfrm>
          <a:prstGeom prst="rect">
            <a:avLst/>
          </a:prstGeom>
          <a:solidFill>
            <a:srgbClr val="86EAE9"/>
          </a:solidFill>
        </p:spPr>
      </p:sp>
      <p:grpSp>
        <p:nvGrpSpPr>
          <p:cNvPr id="9" name="Group 9"/>
          <p:cNvGrpSpPr/>
          <p:nvPr/>
        </p:nvGrpSpPr>
        <p:grpSpPr>
          <a:xfrm>
            <a:off x="1309198" y="3954548"/>
            <a:ext cx="783092" cy="1539250"/>
            <a:chOff x="0" y="0"/>
            <a:chExt cx="1044123" cy="2052334"/>
          </a:xfrm>
        </p:grpSpPr>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1" name="TextBox 1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86EAE9"/>
                  </a:solidFill>
                  <a:latin typeface="Clear Sans Bold"/>
                </a:rPr>
                <a:t>01</a:t>
              </a:r>
            </a:p>
          </p:txBody>
        </p:sp>
      </p:grpSp>
      <p:sp>
        <p:nvSpPr>
          <p:cNvPr id="12" name="AutoShape 12"/>
          <p:cNvSpPr/>
          <p:nvPr/>
        </p:nvSpPr>
        <p:spPr>
          <a:xfrm>
            <a:off x="0" y="6385116"/>
            <a:ext cx="18287999" cy="3287249"/>
          </a:xfrm>
          <a:prstGeom prst="rect">
            <a:avLst/>
          </a:prstGeom>
          <a:solidFill>
            <a:srgbClr val="37C9EF"/>
          </a:solidFill>
        </p:spPr>
      </p:sp>
      <p:grpSp>
        <p:nvGrpSpPr>
          <p:cNvPr id="13" name="Group 13"/>
          <p:cNvGrpSpPr/>
          <p:nvPr/>
        </p:nvGrpSpPr>
        <p:grpSpPr>
          <a:xfrm>
            <a:off x="1309198" y="7149464"/>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37C9EF"/>
                  </a:solidFill>
                  <a:latin typeface="Clear Sans Bold"/>
                </a:rPr>
                <a:t>03</a:t>
              </a:r>
            </a:p>
          </p:txBody>
        </p:sp>
      </p:grpSp>
      <p:sp>
        <p:nvSpPr>
          <p:cNvPr id="18" name="TextBox 18"/>
          <p:cNvSpPr txBox="1"/>
          <p:nvPr/>
        </p:nvSpPr>
        <p:spPr>
          <a:xfrm>
            <a:off x="2506497" y="3825013"/>
            <a:ext cx="5680439" cy="1686103"/>
          </a:xfrm>
          <a:prstGeom prst="rect">
            <a:avLst/>
          </a:prstGeom>
        </p:spPr>
        <p:txBody>
          <a:bodyPr wrap="square" lIns="0" tIns="0" rIns="0" bIns="0" rtlCol="0" anchor="t">
            <a:spAutoFit/>
          </a:bodyPr>
          <a:lstStyle/>
          <a:p>
            <a:pPr>
              <a:lnSpc>
                <a:spcPts val="4500"/>
              </a:lnSpc>
            </a:pPr>
            <a:r>
              <a:rPr lang="vi-VN" sz="3000" i="0" dirty="0">
                <a:solidFill>
                  <a:schemeClr val="bg1"/>
                </a:solidFill>
                <a:effectLst/>
                <a:latin typeface="+mj-lt"/>
              </a:rPr>
              <a:t>Bảo mật dựa trên filter chain: </a:t>
            </a:r>
            <a:r>
              <a:rPr lang="vi-VN" sz="3000" b="0" i="0" dirty="0">
                <a:solidFill>
                  <a:schemeClr val="bg1"/>
                </a:solidFill>
                <a:effectLst/>
                <a:latin typeface="+mj-lt"/>
              </a:rPr>
              <a:t>Spring Security sử dụng filter chain để xác thực và phân quyền người dùng.</a:t>
            </a:r>
            <a:endParaRPr lang="en-US" sz="3000" spc="150" dirty="0">
              <a:solidFill>
                <a:schemeClr val="bg1"/>
              </a:solidFill>
              <a:latin typeface="+mj-lt"/>
              <a:cs typeface="Times New Roman" panose="02020603050405020304" pitchFamily="18" charset="0"/>
            </a:endParaRPr>
          </a:p>
        </p:txBody>
      </p:sp>
      <p:sp>
        <p:nvSpPr>
          <p:cNvPr id="21" name="TextBox 21"/>
          <p:cNvSpPr txBox="1"/>
          <p:nvPr/>
        </p:nvSpPr>
        <p:spPr>
          <a:xfrm>
            <a:off x="10395409" y="3801091"/>
            <a:ext cx="8028980" cy="1692707"/>
          </a:xfrm>
          <a:prstGeom prst="rect">
            <a:avLst/>
          </a:prstGeom>
        </p:spPr>
        <p:txBody>
          <a:bodyPr lIns="0" tIns="0" rIns="0" bIns="0" rtlCol="0" anchor="t">
            <a:spAutoFit/>
          </a:bodyPr>
          <a:lstStyle/>
          <a:p>
            <a:pPr>
              <a:lnSpc>
                <a:spcPts val="4500"/>
              </a:lnSpc>
            </a:pPr>
            <a:r>
              <a:rPr lang="vi-VN" sz="3000" b="0" i="0" dirty="0">
                <a:solidFill>
                  <a:schemeClr val="bg1"/>
                </a:solidFill>
                <a:effectLst/>
                <a:latin typeface="+mj-lt"/>
              </a:rPr>
              <a:t>Xác thực trước khi phân quyền: Spring Security thực hiện xác thực người dùng trước khi cho phép họ truy cập các tài nguyên được bảo vệ.</a:t>
            </a:r>
            <a:endParaRPr lang="en-US" sz="3000" spc="150" dirty="0">
              <a:solidFill>
                <a:schemeClr val="bg1"/>
              </a:solidFill>
              <a:latin typeface="+mj-lt"/>
              <a:cs typeface="Times New Roman" panose="02020603050405020304" pitchFamily="18" charset="0"/>
            </a:endParaRPr>
          </a:p>
        </p:txBody>
      </p:sp>
      <p:sp>
        <p:nvSpPr>
          <p:cNvPr id="27" name="TextBox 27"/>
          <p:cNvSpPr txBox="1"/>
          <p:nvPr/>
        </p:nvSpPr>
        <p:spPr>
          <a:xfrm>
            <a:off x="3362786" y="7303719"/>
            <a:ext cx="12044280" cy="1384995"/>
          </a:xfrm>
          <a:prstGeom prst="rect">
            <a:avLst/>
          </a:prstGeom>
        </p:spPr>
        <p:txBody>
          <a:bodyPr wrap="square" lIns="0" tIns="0" rIns="0" bIns="0" rtlCol="0" anchor="t">
            <a:spAutoFit/>
          </a:bodyPr>
          <a:lstStyle/>
          <a:p>
            <a:pPr algn="l"/>
            <a:r>
              <a:rPr lang="en-US" sz="3000" b="0" i="0" dirty="0" err="1">
                <a:solidFill>
                  <a:schemeClr val="bg1"/>
                </a:solidFill>
                <a:effectLst/>
                <a:latin typeface="Times New Roman" panose="02020603050405020304" pitchFamily="18" charset="0"/>
                <a:cs typeface="Times New Roman" panose="02020603050405020304" pitchFamily="18" charset="0"/>
              </a:rPr>
              <a:t>Hỗ</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trợ</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nhiều</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loại</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xác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thực</a:t>
            </a:r>
            <a:r>
              <a:rPr lang="en-US" sz="3000" b="0" i="0" dirty="0">
                <a:solidFill>
                  <a:schemeClr val="bg1"/>
                </a:solidFill>
                <a:effectLst/>
                <a:latin typeface="Times New Roman" panose="02020603050405020304" pitchFamily="18" charset="0"/>
                <a:cs typeface="Times New Roman" panose="02020603050405020304" pitchFamily="18" charset="0"/>
              </a:rPr>
              <a:t>: Spring Security </a:t>
            </a:r>
            <a:r>
              <a:rPr lang="en-US" sz="3000" b="0" i="0" dirty="0" err="1">
                <a:solidFill>
                  <a:schemeClr val="bg1"/>
                </a:solidFill>
                <a:effectLst/>
                <a:latin typeface="Times New Roman" panose="02020603050405020304" pitchFamily="18" charset="0"/>
                <a:cs typeface="Times New Roman" panose="02020603050405020304" pitchFamily="18" charset="0"/>
              </a:rPr>
              <a:t>hỗ</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trợ</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nhiều</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loại</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xác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thực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khác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nhau</a:t>
            </a:r>
            <a:r>
              <a:rPr lang="en-US" sz="3000" b="0" i="0" dirty="0">
                <a:solidFill>
                  <a:schemeClr val="bg1"/>
                </a:solidFill>
                <a:effectLst/>
                <a:latin typeface="Times New Roman" panose="02020603050405020304" pitchFamily="18" charset="0"/>
                <a:cs typeface="Times New Roman" panose="02020603050405020304" pitchFamily="18" charset="0"/>
              </a:rPr>
              <a:t>, bao </a:t>
            </a:r>
            <a:r>
              <a:rPr lang="en-US" sz="3000" b="0" i="0" dirty="0" err="1">
                <a:solidFill>
                  <a:schemeClr val="bg1"/>
                </a:solidFill>
                <a:effectLst/>
                <a:latin typeface="Times New Roman" panose="02020603050405020304" pitchFamily="18" charset="0"/>
                <a:cs typeface="Times New Roman" panose="02020603050405020304" pitchFamily="18" charset="0"/>
              </a:rPr>
              <a:t>gồm</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xác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thực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dựa</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trên</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mật</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khẩu</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xác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thực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dựa</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trên</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mã</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thông</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báo</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xác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thực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dựa</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trên</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chứng</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chỉ</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số</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và</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nhiều</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loại</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xác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thực</a:t>
            </a:r>
            <a:r>
              <a:rPr lang="en-US" sz="3000" b="0" i="0" dirty="0">
                <a:solidFill>
                  <a:schemeClr val="bg1"/>
                </a:solidFill>
                <a:effectLst/>
                <a:latin typeface="Times New Roman" panose="02020603050405020304" pitchFamily="18" charset="0"/>
                <a:cs typeface="Times New Roman" panose="02020603050405020304" pitchFamily="18" charset="0"/>
              </a:rPr>
              <a:t> </a:t>
            </a:r>
            <a:r>
              <a:rPr lang="en-US" sz="3000" b="0" i="0" dirty="0" err="1">
                <a:solidFill>
                  <a:schemeClr val="bg1"/>
                </a:solidFill>
                <a:effectLst/>
                <a:latin typeface="Times New Roman" panose="02020603050405020304" pitchFamily="18" charset="0"/>
                <a:cs typeface="Times New Roman" panose="02020603050405020304" pitchFamily="18" charset="0"/>
              </a:rPr>
              <a:t>khác</a:t>
            </a:r>
            <a:r>
              <a:rPr lang="en-US" sz="3000" b="0" i="0" dirty="0">
                <a:solidFill>
                  <a:schemeClr val="bg1"/>
                </a:solidFill>
                <a:effectLst/>
                <a:latin typeface="Times New Roman" panose="02020603050405020304" pitchFamily="18" charset="0"/>
                <a:cs typeface="Times New Roman" panose="02020603050405020304" pitchFamily="18" charset="0"/>
              </a:rPr>
              <a:t>.</a:t>
            </a:r>
          </a:p>
        </p:txBody>
      </p:sp>
      <p:grpSp>
        <p:nvGrpSpPr>
          <p:cNvPr id="38" name="Group 38"/>
          <p:cNvGrpSpPr/>
          <p:nvPr/>
        </p:nvGrpSpPr>
        <p:grpSpPr>
          <a:xfrm rot="-8100000">
            <a:off x="8466157" y="4475208"/>
            <a:ext cx="498728" cy="497930"/>
            <a:chOff x="0" y="0"/>
            <a:chExt cx="6350000" cy="6339840"/>
          </a:xfrm>
        </p:grpSpPr>
        <p:sp>
          <p:nvSpPr>
            <p:cNvPr id="39" name="Freeform 3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715521" y="3080548"/>
            <a:ext cx="9572479" cy="3287249"/>
          </a:xfrm>
          <a:prstGeom prst="rect">
            <a:avLst/>
          </a:prstGeom>
          <a:solidFill>
            <a:srgbClr val="3EDAD8"/>
          </a:solidFill>
        </p:spPr>
      </p:sp>
      <p:sp>
        <p:nvSpPr>
          <p:cNvPr id="7" name="AutoShape 7"/>
          <p:cNvSpPr/>
          <p:nvPr/>
        </p:nvSpPr>
        <p:spPr>
          <a:xfrm>
            <a:off x="0" y="3080548"/>
            <a:ext cx="8715521" cy="3287249"/>
          </a:xfrm>
          <a:prstGeom prst="rect">
            <a:avLst/>
          </a:prstGeom>
          <a:solidFill>
            <a:srgbClr val="86EAE9"/>
          </a:solidFill>
        </p:spPr>
      </p:sp>
      <p:sp>
        <p:nvSpPr>
          <p:cNvPr id="11" name="AutoShape 11"/>
          <p:cNvSpPr/>
          <p:nvPr/>
        </p:nvSpPr>
        <p:spPr>
          <a:xfrm>
            <a:off x="-11969" y="6367798"/>
            <a:ext cx="8727488" cy="3287249"/>
          </a:xfrm>
          <a:prstGeom prst="rect">
            <a:avLst/>
          </a:prstGeom>
          <a:solidFill>
            <a:srgbClr val="37C9EF"/>
          </a:solidFill>
        </p:spPr>
      </p:sp>
      <p:sp>
        <p:nvSpPr>
          <p:cNvPr id="15" name="AutoShape 15"/>
          <p:cNvSpPr/>
          <p:nvPr/>
        </p:nvSpPr>
        <p:spPr>
          <a:xfrm>
            <a:off x="8715520" y="6367798"/>
            <a:ext cx="9572479" cy="3287249"/>
          </a:xfrm>
          <a:prstGeom prst="rect">
            <a:avLst/>
          </a:prstGeom>
          <a:solidFill>
            <a:srgbClr val="2C92D5"/>
          </a:solidFill>
        </p:spPr>
      </p:sp>
      <p:sp>
        <p:nvSpPr>
          <p:cNvPr id="17" name="TextBox 17"/>
          <p:cNvSpPr txBox="1"/>
          <p:nvPr/>
        </p:nvSpPr>
        <p:spPr>
          <a:xfrm>
            <a:off x="1756182" y="3705943"/>
            <a:ext cx="6857585" cy="2308324"/>
          </a:xfrm>
          <a:prstGeom prst="rect">
            <a:avLst/>
          </a:prstGeom>
        </p:spPr>
        <p:txBody>
          <a:bodyPr wrap="square" lIns="0" tIns="0" rIns="0" bIns="0" rtlCol="0" anchor="t">
            <a:spAutoFit/>
          </a:bodyPr>
          <a:lstStyle/>
          <a:p>
            <a:pPr algn="l"/>
            <a:r>
              <a:rPr lang="vi-VN" sz="3000" b="0" i="0" dirty="0">
                <a:solidFill>
                  <a:schemeClr val="bg1"/>
                </a:solidFill>
                <a:effectLst/>
                <a:latin typeface="+mj-lt"/>
              </a:rPr>
              <a:t>Tích hợp với các framework khác: Spring Security được tích hợp với các framework phổ biến khác như Spring Framework, Spring Boot, Hibernate, Thymeleaf, và nhiều framework khác.</a:t>
            </a:r>
          </a:p>
        </p:txBody>
      </p:sp>
      <p:sp>
        <p:nvSpPr>
          <p:cNvPr id="20" name="TextBox 20"/>
          <p:cNvSpPr txBox="1"/>
          <p:nvPr/>
        </p:nvSpPr>
        <p:spPr>
          <a:xfrm>
            <a:off x="10309897" y="3790230"/>
            <a:ext cx="8028980" cy="1846659"/>
          </a:xfrm>
          <a:prstGeom prst="rect">
            <a:avLst/>
          </a:prstGeom>
        </p:spPr>
        <p:txBody>
          <a:bodyPr wrap="square" lIns="0" tIns="0" rIns="0" bIns="0" rtlCol="0" anchor="t">
            <a:spAutoFit/>
          </a:bodyPr>
          <a:lstStyle/>
          <a:p>
            <a:pPr algn="l"/>
            <a:r>
              <a:rPr lang="vi-VN" sz="3000" b="0" i="0" dirty="0">
                <a:solidFill>
                  <a:schemeClr val="bg1"/>
                </a:solidFill>
                <a:effectLst/>
                <a:latin typeface="+mj-lt"/>
              </a:rPr>
              <a:t>Cấu hình linh hoạt: Spring Security cho phép cấu hình linh hoạt để đáp ứng các yêu cầu xác thực và phân quyền khác nhau, với nhiều cách để cấu hình bảo vệ tài nguyên và xác thực người dùng.</a:t>
            </a:r>
          </a:p>
        </p:txBody>
      </p:sp>
      <p:sp>
        <p:nvSpPr>
          <p:cNvPr id="23" name="TextBox 23"/>
          <p:cNvSpPr txBox="1"/>
          <p:nvPr/>
        </p:nvSpPr>
        <p:spPr>
          <a:xfrm>
            <a:off x="1756182" y="7031734"/>
            <a:ext cx="6857584" cy="1846659"/>
          </a:xfrm>
          <a:prstGeom prst="rect">
            <a:avLst/>
          </a:prstGeom>
        </p:spPr>
        <p:txBody>
          <a:bodyPr wrap="square" lIns="0" tIns="0" rIns="0" bIns="0" rtlCol="0" anchor="t">
            <a:spAutoFit/>
          </a:bodyPr>
          <a:lstStyle/>
          <a:p>
            <a:pPr algn="l"/>
            <a:r>
              <a:rPr lang="vi-VN" sz="3000" b="0" i="0" dirty="0">
                <a:solidFill>
                  <a:schemeClr val="bg1"/>
                </a:solidFill>
                <a:effectLst/>
                <a:latin typeface="+mj-lt"/>
              </a:rPr>
              <a:t>Hỗ trợ OAuth và OpenID Connect: Spring Security hỗ trợ các giao thức OAuth và OpenID Connect để xác thực và ủy quyền người dùng trên nhiều ứng dụng khác nhau.</a:t>
            </a:r>
          </a:p>
        </p:txBody>
      </p:sp>
      <p:sp>
        <p:nvSpPr>
          <p:cNvPr id="26" name="TextBox 26"/>
          <p:cNvSpPr txBox="1"/>
          <p:nvPr/>
        </p:nvSpPr>
        <p:spPr>
          <a:xfrm>
            <a:off x="10376273" y="7031734"/>
            <a:ext cx="7696199" cy="2308324"/>
          </a:xfrm>
          <a:prstGeom prst="rect">
            <a:avLst/>
          </a:prstGeom>
        </p:spPr>
        <p:txBody>
          <a:bodyPr wrap="square" lIns="0" tIns="0" rIns="0" bIns="0" rtlCol="0" anchor="t">
            <a:spAutoFit/>
          </a:bodyPr>
          <a:lstStyle/>
          <a:p>
            <a:pPr algn="l"/>
            <a:r>
              <a:rPr lang="vi-VN" sz="3000" b="0" i="0" dirty="0">
                <a:solidFill>
                  <a:schemeClr val="bg1"/>
                </a:solidFill>
                <a:effectLst/>
                <a:latin typeface="+mj-lt"/>
              </a:rPr>
              <a:t>Hỗ trợ cơ chế Single Sign-On (SSO): Spring Security hỗ trợ cơ chế Single Sign-On (SSO), cho phép người dùng đăng nhập một lần và truy cập nhiều ứng dụng khác nhau mà không cần phải đăng nhập lại.</a:t>
            </a:r>
          </a:p>
        </p:txBody>
      </p:sp>
      <p:grpSp>
        <p:nvGrpSpPr>
          <p:cNvPr id="37" name="Group 37"/>
          <p:cNvGrpSpPr/>
          <p:nvPr/>
        </p:nvGrpSpPr>
        <p:grpSpPr>
          <a:xfrm rot="-8100000">
            <a:off x="8466157" y="4475208"/>
            <a:ext cx="498728" cy="497930"/>
            <a:chOff x="0" y="0"/>
            <a:chExt cx="6350000" cy="6339840"/>
          </a:xfrm>
        </p:grpSpPr>
        <p:sp>
          <p:nvSpPr>
            <p:cNvPr id="38" name="Freeform 3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39" name="Group 39"/>
          <p:cNvGrpSpPr/>
          <p:nvPr/>
        </p:nvGrpSpPr>
        <p:grpSpPr>
          <a:xfrm rot="-8100000">
            <a:off x="8466157" y="7762457"/>
            <a:ext cx="498728" cy="497930"/>
            <a:chOff x="0" y="0"/>
            <a:chExt cx="6350000" cy="6339840"/>
          </a:xfrm>
        </p:grpSpPr>
        <p:sp>
          <p:nvSpPr>
            <p:cNvPr id="40" name="Freeform 4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5" name="Group 29">
            <a:extLst>
              <a:ext uri="{FF2B5EF4-FFF2-40B4-BE49-F238E27FC236}">
                <a16:creationId xmlns:a16="http://schemas.microsoft.com/office/drawing/2014/main" id="{4C488548-36DE-6E8E-4FF0-2619FE899D92}"/>
              </a:ext>
            </a:extLst>
          </p:cNvPr>
          <p:cNvGrpSpPr/>
          <p:nvPr/>
        </p:nvGrpSpPr>
        <p:grpSpPr>
          <a:xfrm>
            <a:off x="676274" y="3705943"/>
            <a:ext cx="783092" cy="1539250"/>
            <a:chOff x="0" y="0"/>
            <a:chExt cx="1044123" cy="2052334"/>
          </a:xfrm>
        </p:grpSpPr>
        <p:pic>
          <p:nvPicPr>
            <p:cNvPr id="46" name="Picture 30">
              <a:extLst>
                <a:ext uri="{FF2B5EF4-FFF2-40B4-BE49-F238E27FC236}">
                  <a16:creationId xmlns:a16="http://schemas.microsoft.com/office/drawing/2014/main" id="{45A7B41A-D269-D1C3-035E-1EF0A55920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47" name="TextBox 31">
              <a:extLst>
                <a:ext uri="{FF2B5EF4-FFF2-40B4-BE49-F238E27FC236}">
                  <a16:creationId xmlns:a16="http://schemas.microsoft.com/office/drawing/2014/main" id="{9E29EF7C-55FB-BEFD-E0C1-87ED91E99F60}"/>
                </a:ext>
              </a:extLst>
            </p:cNvPr>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86EAE9"/>
                  </a:solidFill>
                  <a:latin typeface="Clear Sans Bold"/>
                </a:rPr>
                <a:t>04</a:t>
              </a:r>
            </a:p>
          </p:txBody>
        </p:sp>
      </p:grpSp>
      <p:grpSp>
        <p:nvGrpSpPr>
          <p:cNvPr id="48" name="Group 35">
            <a:extLst>
              <a:ext uri="{FF2B5EF4-FFF2-40B4-BE49-F238E27FC236}">
                <a16:creationId xmlns:a16="http://schemas.microsoft.com/office/drawing/2014/main" id="{476E810C-257A-ED59-8D02-0B9320F3A302}"/>
              </a:ext>
            </a:extLst>
          </p:cNvPr>
          <p:cNvGrpSpPr/>
          <p:nvPr/>
        </p:nvGrpSpPr>
        <p:grpSpPr>
          <a:xfrm>
            <a:off x="9248190" y="3790230"/>
            <a:ext cx="783092" cy="1539250"/>
            <a:chOff x="0" y="0"/>
            <a:chExt cx="1044123" cy="2052334"/>
          </a:xfrm>
        </p:grpSpPr>
        <p:pic>
          <p:nvPicPr>
            <p:cNvPr id="49" name="Picture 36">
              <a:extLst>
                <a:ext uri="{FF2B5EF4-FFF2-40B4-BE49-F238E27FC236}">
                  <a16:creationId xmlns:a16="http://schemas.microsoft.com/office/drawing/2014/main" id="{39F8EA85-F921-A39D-4A2F-0992A30E967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50" name="TextBox 37">
              <a:extLst>
                <a:ext uri="{FF2B5EF4-FFF2-40B4-BE49-F238E27FC236}">
                  <a16:creationId xmlns:a16="http://schemas.microsoft.com/office/drawing/2014/main" id="{429112B5-BFF9-F56D-C919-26A1BEC5235D}"/>
                </a:ext>
              </a:extLst>
            </p:cNvPr>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3EDAD8"/>
                  </a:solidFill>
                  <a:latin typeface="Clear Sans Bold"/>
                </a:rPr>
                <a:t>05</a:t>
              </a:r>
            </a:p>
          </p:txBody>
        </p:sp>
      </p:grpSp>
      <p:grpSp>
        <p:nvGrpSpPr>
          <p:cNvPr id="51" name="Group 8">
            <a:extLst>
              <a:ext uri="{FF2B5EF4-FFF2-40B4-BE49-F238E27FC236}">
                <a16:creationId xmlns:a16="http://schemas.microsoft.com/office/drawing/2014/main" id="{0646749A-BC70-BA16-19A0-742955394B4F}"/>
              </a:ext>
            </a:extLst>
          </p:cNvPr>
          <p:cNvGrpSpPr/>
          <p:nvPr/>
        </p:nvGrpSpPr>
        <p:grpSpPr>
          <a:xfrm>
            <a:off x="679810" y="7101789"/>
            <a:ext cx="783092" cy="1539250"/>
            <a:chOff x="0" y="0"/>
            <a:chExt cx="1044123" cy="2052334"/>
          </a:xfrm>
        </p:grpSpPr>
        <p:pic>
          <p:nvPicPr>
            <p:cNvPr id="52" name="Picture 9">
              <a:extLst>
                <a:ext uri="{FF2B5EF4-FFF2-40B4-BE49-F238E27FC236}">
                  <a16:creationId xmlns:a16="http://schemas.microsoft.com/office/drawing/2014/main" id="{2E93E79D-B554-AEEB-3664-3A41432DE3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53" name="TextBox 10">
              <a:extLst>
                <a:ext uri="{FF2B5EF4-FFF2-40B4-BE49-F238E27FC236}">
                  <a16:creationId xmlns:a16="http://schemas.microsoft.com/office/drawing/2014/main" id="{66FBB96A-07BC-F34A-78BA-9D5F73042678}"/>
                </a:ext>
              </a:extLst>
            </p:cNvPr>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37C9EF"/>
                  </a:solidFill>
                  <a:latin typeface="Clear Sans Bold"/>
                </a:rPr>
                <a:t>06</a:t>
              </a:r>
            </a:p>
          </p:txBody>
        </p:sp>
      </p:grpSp>
      <p:grpSp>
        <p:nvGrpSpPr>
          <p:cNvPr id="54" name="Group 3">
            <a:extLst>
              <a:ext uri="{FF2B5EF4-FFF2-40B4-BE49-F238E27FC236}">
                <a16:creationId xmlns:a16="http://schemas.microsoft.com/office/drawing/2014/main" id="{2A1F707D-1CDA-D4A9-52A0-894944027375}"/>
              </a:ext>
            </a:extLst>
          </p:cNvPr>
          <p:cNvGrpSpPr/>
          <p:nvPr/>
        </p:nvGrpSpPr>
        <p:grpSpPr>
          <a:xfrm>
            <a:off x="9349944" y="7115674"/>
            <a:ext cx="783092" cy="1539250"/>
            <a:chOff x="0" y="0"/>
            <a:chExt cx="1044123" cy="2052334"/>
          </a:xfrm>
        </p:grpSpPr>
        <p:pic>
          <p:nvPicPr>
            <p:cNvPr id="55" name="Picture 4">
              <a:extLst>
                <a:ext uri="{FF2B5EF4-FFF2-40B4-BE49-F238E27FC236}">
                  <a16:creationId xmlns:a16="http://schemas.microsoft.com/office/drawing/2014/main" id="{5885D25D-BCAD-9023-628F-AC689503A8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56" name="TextBox 5">
              <a:extLst>
                <a:ext uri="{FF2B5EF4-FFF2-40B4-BE49-F238E27FC236}">
                  <a16:creationId xmlns:a16="http://schemas.microsoft.com/office/drawing/2014/main" id="{52EBD271-7303-08C1-B1C1-75BD3DF72E7C}"/>
                </a:ext>
              </a:extLst>
            </p:cNvPr>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chemeClr val="tx2">
                      <a:lumMod val="60000"/>
                      <a:lumOff val="40000"/>
                    </a:schemeClr>
                  </a:solidFill>
                  <a:latin typeface="Clear Sans Bold"/>
                </a:rPr>
                <a:t>07</a:t>
              </a:r>
            </a:p>
          </p:txBody>
        </p:sp>
      </p:grpSp>
      <p:sp>
        <p:nvSpPr>
          <p:cNvPr id="57" name="TextBox 2">
            <a:extLst>
              <a:ext uri="{FF2B5EF4-FFF2-40B4-BE49-F238E27FC236}">
                <a16:creationId xmlns:a16="http://schemas.microsoft.com/office/drawing/2014/main" id="{F465543E-F514-EA62-06A8-F1C59DB7B627}"/>
              </a:ext>
            </a:extLst>
          </p:cNvPr>
          <p:cNvSpPr txBox="1"/>
          <p:nvPr/>
        </p:nvSpPr>
        <p:spPr>
          <a:xfrm>
            <a:off x="4929517" y="1245398"/>
            <a:ext cx="8428965" cy="815975"/>
          </a:xfrm>
          <a:prstGeom prst="rect">
            <a:avLst/>
          </a:prstGeom>
        </p:spPr>
        <p:txBody>
          <a:bodyPr lIns="0" tIns="0" rIns="0" bIns="0" rtlCol="0" anchor="t">
            <a:spAutoFit/>
          </a:bodyPr>
          <a:lstStyle/>
          <a:p>
            <a:pPr marL="0" lvl="0" indent="0" algn="ctr">
              <a:lnSpc>
                <a:spcPts val="6550"/>
              </a:lnSpc>
              <a:spcBef>
                <a:spcPct val="0"/>
              </a:spcBef>
            </a:pPr>
            <a:r>
              <a:rPr lang="en-US" sz="5000" spc="150" dirty="0">
                <a:solidFill>
                  <a:srgbClr val="191919"/>
                </a:solidFill>
                <a:latin typeface="Clear Sans Bold"/>
              </a:rPr>
              <a:t>2. NGUYÊN TẮC CƠ BẢN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625" t="68883" b="13743"/>
          <a:stretch>
            <a:fillRect/>
          </a:stretch>
        </p:blipFill>
        <p:spPr>
          <a:xfrm>
            <a:off x="1000125" y="-88294"/>
            <a:ext cx="17259300" cy="21206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0125" y="-11277"/>
            <a:ext cx="1966665" cy="1966665"/>
          </a:xfrm>
          <a:prstGeom prst="rect">
            <a:avLst/>
          </a:prstGeom>
        </p:spPr>
      </p:pic>
      <p:sp>
        <p:nvSpPr>
          <p:cNvPr id="4" name="AutoShape 4"/>
          <p:cNvSpPr/>
          <p:nvPr/>
        </p:nvSpPr>
        <p:spPr>
          <a:xfrm>
            <a:off x="0" y="0"/>
            <a:ext cx="538442" cy="10287000"/>
          </a:xfrm>
          <a:prstGeom prst="rect">
            <a:avLst/>
          </a:prstGeom>
          <a:solidFill>
            <a:srgbClr val="37C9EF"/>
          </a:solidFill>
        </p:spPr>
      </p:sp>
      <p:pic>
        <p:nvPicPr>
          <p:cNvPr id="5" name="Picture 5"/>
          <p:cNvPicPr>
            <a:picLocks noChangeAspect="1"/>
          </p:cNvPicPr>
          <p:nvPr/>
        </p:nvPicPr>
        <p:blipFill>
          <a:blip r:embed="rId5"/>
          <a:srcRect/>
          <a:stretch>
            <a:fillRect/>
          </a:stretch>
        </p:blipFill>
        <p:spPr>
          <a:xfrm>
            <a:off x="2743200" y="2166066"/>
            <a:ext cx="13106399" cy="8120934"/>
          </a:xfrm>
          <a:prstGeom prst="rect">
            <a:avLst/>
          </a:prstGeom>
        </p:spPr>
      </p:pic>
      <p:sp>
        <p:nvSpPr>
          <p:cNvPr id="6" name="TextBox 6"/>
          <p:cNvSpPr txBox="1"/>
          <p:nvPr/>
        </p:nvSpPr>
        <p:spPr>
          <a:xfrm>
            <a:off x="2743200" y="484389"/>
            <a:ext cx="8392099" cy="975332"/>
          </a:xfrm>
          <a:prstGeom prst="rect">
            <a:avLst/>
          </a:prstGeom>
        </p:spPr>
        <p:txBody>
          <a:bodyPr wrap="square" lIns="0" tIns="0" rIns="0" bIns="0" rtlCol="0" anchor="t">
            <a:spAutoFit/>
          </a:bodyPr>
          <a:lstStyle/>
          <a:p>
            <a:pPr marL="690881" lvl="1" indent="-345440">
              <a:lnSpc>
                <a:spcPts val="3936"/>
              </a:lnSpc>
              <a:buFont typeface="Arial"/>
              <a:buChar char="•"/>
            </a:pPr>
            <a:r>
              <a:rPr lang="en-US" sz="3200" b="1" spc="192" dirty="0">
                <a:solidFill>
                  <a:srgbClr val="191919"/>
                </a:solidFill>
              </a:rPr>
              <a:t>Spring security </a:t>
            </a:r>
            <a:r>
              <a:rPr lang="en-US" sz="3200" b="1" spc="192" dirty="0" err="1">
                <a:solidFill>
                  <a:srgbClr val="191919"/>
                </a:solidFill>
              </a:rPr>
              <a:t>là</a:t>
            </a:r>
            <a:r>
              <a:rPr lang="en-US" sz="3200" b="1" spc="192" dirty="0">
                <a:solidFill>
                  <a:srgbClr val="191919"/>
                </a:solidFill>
              </a:rPr>
              <a:t> series/chain of filters (HTTP Basic, OAuth2, JWT)</a:t>
            </a:r>
          </a:p>
        </p:txBody>
      </p:sp>
      <p:sp>
        <p:nvSpPr>
          <p:cNvPr id="7" name="TextBox 6">
            <a:extLst>
              <a:ext uri="{FF2B5EF4-FFF2-40B4-BE49-F238E27FC236}">
                <a16:creationId xmlns:a16="http://schemas.microsoft.com/office/drawing/2014/main" id="{14A73D03-8FB9-335B-2E1F-18BA6C4F2677}"/>
              </a:ext>
            </a:extLst>
          </p:cNvPr>
          <p:cNvSpPr txBox="1"/>
          <p:nvPr/>
        </p:nvSpPr>
        <p:spPr>
          <a:xfrm>
            <a:off x="1712130" y="464223"/>
            <a:ext cx="569387" cy="1015663"/>
          </a:xfrm>
          <a:prstGeom prst="rect">
            <a:avLst/>
          </a:prstGeom>
          <a:noFill/>
        </p:spPr>
        <p:txBody>
          <a:bodyPr wrap="none" rtlCol="0">
            <a:spAutoFit/>
          </a:bodyPr>
          <a:lstStyle/>
          <a:p>
            <a:r>
              <a:rPr lang="en-US" sz="6000" b="1">
                <a:solidFill>
                  <a:schemeClr val="bg1"/>
                </a:solidFill>
                <a:latin typeface="Times New Roman" panose="02020603050405020304" pitchFamily="18" charset="0"/>
                <a:cs typeface="Times New Roman" panose="02020603050405020304" pitchFamily="18" charset="0"/>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878</Words>
  <Application>Microsoft Office PowerPoint</Application>
  <PresentationFormat>Custom</PresentationFormat>
  <Paragraphs>62</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Poppins Medium</vt:lpstr>
      <vt:lpstr>Arimo</vt:lpstr>
      <vt:lpstr>Arimo Bold</vt:lpstr>
      <vt:lpstr>Clear Sans Bold</vt:lpstr>
      <vt:lpstr>Times New Roman</vt:lpstr>
      <vt:lpstr>Poppins Bold</vt:lpstr>
      <vt:lpstr>Clear Sans Bold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Đen Phân tích SWOT Biểu đồ Bài thuyết trình</dc:title>
  <cp:lastModifiedBy>TIEN ADMIN</cp:lastModifiedBy>
  <cp:revision>10</cp:revision>
  <dcterms:created xsi:type="dcterms:W3CDTF">2006-08-16T00:00:00Z</dcterms:created>
  <dcterms:modified xsi:type="dcterms:W3CDTF">2023-02-19T17:15:37Z</dcterms:modified>
  <dc:identifier>DAFam0sUYbs</dc:identifier>
</cp:coreProperties>
</file>